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7.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0.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1.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66" r:id="rId6"/>
    <p:sldMasterId id="2147484899" r:id="rId7"/>
    <p:sldMasterId id="2147484933" r:id="rId8"/>
    <p:sldMasterId id="2147484961" r:id="rId9"/>
    <p:sldMasterId id="2147484963" r:id="rId10"/>
    <p:sldMasterId id="2147484996" r:id="rId11"/>
    <p:sldMasterId id="2147485062" r:id="rId12"/>
    <p:sldMasterId id="2147485092" r:id="rId13"/>
    <p:sldMasterId id="2147485126" r:id="rId14"/>
    <p:sldMasterId id="2147485192" r:id="rId15"/>
  </p:sldMasterIdLst>
  <p:notesMasterIdLst>
    <p:notesMasterId r:id="rId44"/>
  </p:notesMasterIdLst>
  <p:handoutMasterIdLst>
    <p:handoutMasterId r:id="rId45"/>
  </p:handoutMasterIdLst>
  <p:sldIdLst>
    <p:sldId id="2042" r:id="rId16"/>
    <p:sldId id="1995" r:id="rId17"/>
    <p:sldId id="2076136246" r:id="rId18"/>
    <p:sldId id="2076136243" r:id="rId19"/>
    <p:sldId id="2067" r:id="rId20"/>
    <p:sldId id="2076137319" r:id="rId21"/>
    <p:sldId id="2076137320" r:id="rId22"/>
    <p:sldId id="2076137321" r:id="rId23"/>
    <p:sldId id="2076137323" r:id="rId24"/>
    <p:sldId id="2076137334" r:id="rId25"/>
    <p:sldId id="2076137326" r:id="rId26"/>
    <p:sldId id="2076137322" r:id="rId27"/>
    <p:sldId id="2076137324" r:id="rId28"/>
    <p:sldId id="2076137325" r:id="rId29"/>
    <p:sldId id="2076137329" r:id="rId30"/>
    <p:sldId id="2076137337" r:id="rId31"/>
    <p:sldId id="2076137331" r:id="rId32"/>
    <p:sldId id="2076137335" r:id="rId33"/>
    <p:sldId id="2076137330" r:id="rId34"/>
    <p:sldId id="2076137327" r:id="rId35"/>
    <p:sldId id="2076137336" r:id="rId36"/>
    <p:sldId id="1527" r:id="rId37"/>
    <p:sldId id="2076137338" r:id="rId38"/>
    <p:sldId id="2076137296" r:id="rId39"/>
    <p:sldId id="2076137080" r:id="rId40"/>
    <p:sldId id="2046" r:id="rId41"/>
    <p:sldId id="2076136240" r:id="rId42"/>
    <p:sldId id="2076137339" r:id="rId43"/>
  </p:sldIdLst>
  <p:sldSz cx="12192000" cy="6858000"/>
  <p:notesSz cx="6858000" cy="9144000"/>
  <p:custDataLst>
    <p:tags r:id="rId46"/>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B656EC-D568-4EF7-8842-9FA1AE1192C9}">
          <p14:sldIdLst>
            <p14:sldId id="2042"/>
            <p14:sldId id="1995"/>
            <p14:sldId id="2076136246"/>
            <p14:sldId id="2076136243"/>
          </p14:sldIdLst>
        </p14:section>
        <p14:section name="Content" id="{F14D1828-6CB2-47CF-B943-8A765DA29D04}">
          <p14:sldIdLst>
            <p14:sldId id="2067"/>
            <p14:sldId id="2076137319"/>
            <p14:sldId id="2076137320"/>
            <p14:sldId id="2076137321"/>
            <p14:sldId id="2076137323"/>
            <p14:sldId id="2076137334"/>
            <p14:sldId id="2076137326"/>
            <p14:sldId id="2076137322"/>
            <p14:sldId id="2076137324"/>
            <p14:sldId id="2076137325"/>
            <p14:sldId id="2076137329"/>
            <p14:sldId id="2076137337"/>
            <p14:sldId id="2076137331"/>
            <p14:sldId id="2076137335"/>
            <p14:sldId id="2076137330"/>
            <p14:sldId id="2076137327"/>
            <p14:sldId id="2076137336"/>
            <p14:sldId id="1527"/>
            <p14:sldId id="2076137338"/>
            <p14:sldId id="2076137296"/>
            <p14:sldId id="2076137080"/>
            <p14:sldId id="2046"/>
            <p14:sldId id="2076136240"/>
            <p14:sldId id="20761373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eidre Morrison" initials="DM" lastIdx="1" clrIdx="5">
    <p:extLst>
      <p:ext uri="{19B8F6BF-5375-455C-9EA6-DF929625EA0E}">
        <p15:presenceInfo xmlns:p15="http://schemas.microsoft.com/office/powerpoint/2012/main" userId="S::demorr@microsoft.com::0be48267-3d66-4082-86bd-839bee4d594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FFFFFF"/>
    <a:srgbClr val="E5E6E6"/>
    <a:srgbClr val="FFB900"/>
    <a:srgbClr val="E6E6E6"/>
    <a:srgbClr val="000000"/>
    <a:srgbClr val="005B9E"/>
    <a:srgbClr val="D83B01"/>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DC1F41-EBD3-D1B1-ADF8-AF674C907A39}" v="47" dt="2020-02-08T18:31:05.032"/>
    <p1510:client id="{8E6D9D92-D719-4D4A-93CC-164363E9E47A}" v="523" dt="2020-01-26T22:36:35.0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59"/>
    <p:restoredTop sz="77316" autoAdjust="0"/>
  </p:normalViewPr>
  <p:slideViewPr>
    <p:cSldViewPr snapToGrid="0">
      <p:cViewPr varScale="1">
        <p:scale>
          <a:sx n="81" d="100"/>
          <a:sy n="81" d="100"/>
        </p:scale>
        <p:origin x="740" y="64"/>
      </p:cViewPr>
      <p:guideLst/>
    </p:cSldViewPr>
  </p:slideViewPr>
  <p:notesTextViewPr>
    <p:cViewPr>
      <p:scale>
        <a:sx n="1" d="1"/>
        <a:sy n="1" d="1"/>
      </p:scale>
      <p:origin x="0" y="-188"/>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handoutMaster" Target="handoutMasters/handout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notesMaster" Target="notesMasters/notesMaster1.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tags" Target="tags/tag1.xml"/><Relationship Id="rId20" Type="http://schemas.openxmlformats.org/officeDocument/2006/relationships/slide" Target="slides/slide5.xml"/><Relationship Id="rId41" Type="http://schemas.openxmlformats.org/officeDocument/2006/relationships/slide" Target="slides/slide26.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dy Weyn" userId="S::dandywe@microsoft.com::16113284-56cd-4908-be7b-2e8307746562" providerId="AD" clId="Web-{18DC1F41-EBD3-D1B1-ADF8-AF674C907A39}"/>
    <pc:docChg chg="modSld">
      <pc:chgData name="Dandy Weyn" userId="S::dandywe@microsoft.com::16113284-56cd-4908-be7b-2e8307746562" providerId="AD" clId="Web-{18DC1F41-EBD3-D1B1-ADF8-AF674C907A39}" dt="2020-02-08T18:31:05.032" v="46" actId="20577"/>
      <pc:docMkLst>
        <pc:docMk/>
      </pc:docMkLst>
      <pc:sldChg chg="modSp">
        <pc:chgData name="Dandy Weyn" userId="S::dandywe@microsoft.com::16113284-56cd-4908-be7b-2e8307746562" providerId="AD" clId="Web-{18DC1F41-EBD3-D1B1-ADF8-AF674C907A39}" dt="2020-02-08T18:31:04.610" v="45" actId="20577"/>
        <pc:sldMkLst>
          <pc:docMk/>
          <pc:sldMk cId="2815043966" sldId="1527"/>
        </pc:sldMkLst>
        <pc:spChg chg="mod">
          <ac:chgData name="Dandy Weyn" userId="S::dandywe@microsoft.com::16113284-56cd-4908-be7b-2e8307746562" providerId="AD" clId="Web-{18DC1F41-EBD3-D1B1-ADF8-AF674C907A39}" dt="2020-02-08T18:31:04.610" v="45" actId="20577"/>
          <ac:spMkLst>
            <pc:docMk/>
            <pc:sldMk cId="2815043966" sldId="1527"/>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2/8/2020 10:30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2/8/2020 10:26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learn/certifications/azure-data-engineer"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ca/blog/analytics-in-azure-is-up-to-14x-faster-and-costs-94-less-than-other-cloud-providers-why-go-anywhere-els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microsoft.com/en-us/open-data-initiativ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a:t>PRESENTER NOTES AND GUIDANCE</a:t>
            </a:r>
          </a:p>
          <a:p>
            <a:endParaRPr lang="en-US" b="1" dirty="0"/>
          </a:p>
          <a:p>
            <a:r>
              <a:rPr lang="en-US" b="0" dirty="0"/>
              <a:t>The world of modern data warehousing and cloud scale analytics is complex.</a:t>
            </a:r>
          </a:p>
          <a:p>
            <a:r>
              <a:rPr lang="en-US" b="0" dirty="0"/>
              <a:t>If you don’t have the skills measured in the </a:t>
            </a:r>
            <a:r>
              <a:rPr lang="en-GB" sz="900" b="0" i="0" u="none" strike="noStrike" kern="1200" dirty="0">
                <a:solidFill>
                  <a:schemeClr val="tx1"/>
                </a:solidFill>
                <a:effectLst/>
                <a:latin typeface="Segoe UI" panose="020B0502040204020203" pitchFamily="34" charset="0"/>
                <a:ea typeface="+mn-ea"/>
                <a:cs typeface="+mn-cs"/>
                <a:hlinkClick r:id="rId3"/>
              </a:rPr>
              <a:t>Microsoft Certified: Azure Data Engineer Associate</a:t>
            </a:r>
            <a:r>
              <a:rPr lang="en-GB" sz="900" b="0" i="0" u="none" strike="noStrike" kern="1200" dirty="0">
                <a:solidFill>
                  <a:schemeClr val="tx1"/>
                </a:solidFill>
                <a:effectLst/>
                <a:latin typeface="Segoe UI" panose="020B0502040204020203" pitchFamily="34" charset="0"/>
                <a:ea typeface="+mn-ea"/>
                <a:cs typeface="+mn-cs"/>
              </a:rPr>
              <a:t>  role-based certification, you’ll be spending a significant time in preparing for this session.</a:t>
            </a:r>
          </a:p>
          <a:p>
            <a:endParaRPr lang="en-GB" sz="900" b="0" i="0" u="none" strike="noStrike" kern="1200" dirty="0">
              <a:solidFill>
                <a:schemeClr val="tx1"/>
              </a:solidFill>
              <a:effectLst/>
              <a:latin typeface="Segoe UI" panose="020B0502040204020203" pitchFamily="34" charset="0"/>
              <a:ea typeface="+mn-ea"/>
              <a:cs typeface="+mn-cs"/>
            </a:endParaRPr>
          </a:p>
          <a:p>
            <a:r>
              <a:rPr lang="en-GB" sz="900" b="0" i="0" u="none" strike="noStrike" kern="1200" dirty="0">
                <a:solidFill>
                  <a:schemeClr val="tx1"/>
                </a:solidFill>
                <a:effectLst/>
                <a:latin typeface="Segoe UI" panose="020B0502040204020203" pitchFamily="34" charset="0"/>
                <a:ea typeface="+mn-ea"/>
                <a:cs typeface="+mn-cs"/>
              </a:rPr>
              <a:t>Our guidance is that you either qualify or have passed the certification exams and have real world experience implementing cloud scale analytical solutions.</a:t>
            </a:r>
          </a:p>
          <a:p>
            <a:endParaRPr lang="en-GB" sz="900" b="0" i="0" u="none" strike="noStrike" kern="1200" dirty="0">
              <a:solidFill>
                <a:schemeClr val="tx1"/>
              </a:solidFill>
              <a:effectLst/>
              <a:latin typeface="Segoe UI" panose="020B0502040204020203" pitchFamily="34" charset="0"/>
              <a:ea typeface="+mn-ea"/>
              <a:cs typeface="+mn-cs"/>
            </a:endParaRPr>
          </a:p>
          <a:p>
            <a:r>
              <a:rPr lang="en-US" sz="882" b="0" i="0" u="none" strike="noStrike" kern="1200" baseline="0" dirty="0">
                <a:solidFill>
                  <a:schemeClr val="tx1"/>
                </a:solidFill>
                <a:effectLst/>
                <a:latin typeface="Segoe UI" panose="020B0502040204020203" pitchFamily="34" charset="0"/>
                <a:ea typeface="+mn-ea"/>
                <a:cs typeface="+mn-cs"/>
              </a:rPr>
              <a:t>This presentation deck has talking points on each slides, and we encourage you to be strongly familiar with them.</a:t>
            </a:r>
          </a:p>
          <a:p>
            <a:r>
              <a:rPr lang="en-US" sz="882" b="0" i="0" u="none" strike="noStrike" kern="1200" baseline="0" dirty="0">
                <a:solidFill>
                  <a:schemeClr val="tx1"/>
                </a:solidFill>
                <a:effectLst/>
                <a:latin typeface="Segoe UI" panose="020B0502040204020203" pitchFamily="34" charset="0"/>
                <a:ea typeface="+mn-ea"/>
                <a:cs typeface="+mn-cs"/>
              </a:rPr>
              <a:t>At the bottom section of most slides, you’ll find additional guidance in order for you to successfully prepare and deliver the sessions as part of this learning path. </a:t>
            </a:r>
            <a:endParaRPr lang="en-US" sz="1200" b="0" i="0" u="none" strike="noStrike" kern="1200" baseline="0" dirty="0">
              <a:solidFill>
                <a:schemeClr val="tx1"/>
              </a:solidFill>
              <a:effectLst/>
              <a:latin typeface="Segoe UI" panose="020B0502040204020203" pitchFamily="34" charset="0"/>
              <a:ea typeface="+mn-ea"/>
              <a:cs typeface="+mn-cs"/>
            </a:endParaRPr>
          </a:p>
          <a:p>
            <a:endParaRPr lang="en-US" b="0"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2/8/2020 10:26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56461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r>
              <a:rPr lang="en-US" sz="800" dirty="0"/>
              <a:t>So let’s have a detailed look on how we go about building a modern data warehouse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2/8/2020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99876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dirty="0"/>
              <a:t>Across all organizations and industries, common use cases are identified by the need for:</a:t>
            </a:r>
          </a:p>
          <a:p>
            <a:endParaRPr lang="en-US" dirty="0"/>
          </a:p>
          <a:p>
            <a:r>
              <a:rPr lang="en-US" dirty="0"/>
              <a:t>Modern Data Warehousing: </a:t>
            </a:r>
            <a:br>
              <a:rPr lang="en-US" dirty="0"/>
            </a:br>
            <a:r>
              <a:rPr lang="en-US" dirty="0"/>
              <a:t>The ability to integrate all data, including big data, with the ability to reason over data for analytics and reporting purposes</a:t>
            </a:r>
          </a:p>
          <a:p>
            <a:endParaRPr lang="en-US" dirty="0"/>
          </a:p>
          <a:p>
            <a:pPr marL="171450" indent="-171450">
              <a:buFont typeface="Arial" panose="020B0604020202020204" pitchFamily="34" charset="0"/>
              <a:buChar char="•"/>
            </a:pPr>
            <a:r>
              <a:rPr lang="en-US" b="1" dirty="0"/>
              <a:t>One hub for all data</a:t>
            </a:r>
            <a:r>
              <a:rPr lang="en-US" dirty="0"/>
              <a:t>: This is one of the most significant pain points we hear from customers. How can I get access to all of the data internally and externally to my organization. Each system needs its own database, that is true. Microsoft’s analytics solution is able to connect to those data sources and bring that data into a cloud scale data warehouse solution for deriving insights, from a variety of data sources. </a:t>
            </a:r>
          </a:p>
          <a:p>
            <a:pPr marL="171450" indent="-171450">
              <a:buFont typeface="Arial" panose="020B0604020202020204" pitchFamily="34" charset="0"/>
              <a:buChar char="•"/>
            </a:pPr>
            <a:r>
              <a:rPr lang="en-US" b="1" dirty="0"/>
              <a:t>Unlimited data scale</a:t>
            </a:r>
            <a:r>
              <a:rPr lang="en-US" dirty="0"/>
              <a:t>: Not only can Microsoft’s solution process these diverse types of data, it can do it at scale, without constraints typically associated with existing on premises solutions.</a:t>
            </a:r>
          </a:p>
          <a:p>
            <a:pPr marL="171450" indent="-171450">
              <a:buFont typeface="Arial" panose="020B0604020202020204" pitchFamily="34" charset="0"/>
              <a:buChar char="•"/>
            </a:pPr>
            <a:r>
              <a:rPr lang="en-US" b="1" dirty="0"/>
              <a:t>Familiar tools and ecosystem</a:t>
            </a:r>
            <a:r>
              <a:rPr lang="en-US" dirty="0"/>
              <a:t>: And, you don’t have to hire a number of specialists to manage a niche tool. Microsoft’s offerings provide familiar tools and ecosystem to help you leverage your investment quickly.</a:t>
            </a:r>
          </a:p>
          <a:p>
            <a:pPr marL="171450" indent="-171450">
              <a:buFont typeface="Arial" panose="020B0604020202020204" pitchFamily="34" charset="0"/>
              <a:buChar char="•"/>
            </a:pPr>
            <a:r>
              <a:rPr lang="en-US" b="1" dirty="0"/>
              <a:t>Lower TCO</a:t>
            </a:r>
            <a:r>
              <a:rPr lang="en-US" dirty="0"/>
              <a:t>: The benefits noted all accrue to a lower TCO.</a:t>
            </a:r>
          </a:p>
          <a:p>
            <a:endParaRPr lang="en-US" b="1"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09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dirty="0"/>
              <a:t>When we think about usage patterns that customers are using today to maximize the value of their data, and become a data driven organization, a modern data warehouse let’s you bring together all your data at scale easily to get you the insights through analytics dashboards, operational reporting or advanced analytics for your users.</a:t>
            </a:r>
          </a:p>
          <a:p>
            <a:br>
              <a:rPr lang="en-US" dirty="0"/>
            </a:br>
            <a:r>
              <a:rPr lang="en-US" dirty="0"/>
              <a:t>The process of building a modern data warehouse typically consists of:</a:t>
            </a:r>
          </a:p>
          <a:p>
            <a:endParaRPr lang="en-US" dirty="0"/>
          </a:p>
          <a:p>
            <a:r>
              <a:rPr lang="en-US" dirty="0"/>
              <a:t>Data Ingestion and Preparation</a:t>
            </a:r>
          </a:p>
          <a:p>
            <a:r>
              <a:rPr lang="en-US" dirty="0"/>
              <a:t>Data Modeling, making the data ready for consumption by analytical tools.</a:t>
            </a:r>
          </a:p>
          <a:p>
            <a:r>
              <a:rPr lang="en-US" dirty="0"/>
              <a:t>Providing access to the data, sin a shaped format so that it can easily be consumed by data visualization tools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2/8/2020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81832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dirty="0"/>
              <a:t>At the foundation, customers can build a data lake to store all their data and different data types with </a:t>
            </a:r>
            <a:r>
              <a:rPr lang="en-US" b="1" dirty="0"/>
              <a:t>Azure Data Lake Storage</a:t>
            </a:r>
            <a:r>
              <a:rPr lang="en-US" b="0" dirty="0"/>
              <a:t>. </a:t>
            </a:r>
          </a:p>
          <a:p>
            <a:endParaRPr lang="en-US" b="0" dirty="0"/>
          </a:p>
          <a:p>
            <a:r>
              <a:rPr lang="en-US" b="0" dirty="0"/>
              <a:t>To ingest data, customers can do so code-free with over 90 data integration connectors with </a:t>
            </a:r>
            <a:r>
              <a:rPr lang="en-US" b="1" dirty="0"/>
              <a:t>Azure Data Factory</a:t>
            </a:r>
            <a:r>
              <a:rPr lang="en-US" b="0" dirty="0"/>
              <a:t>. Data Factory empowers customers to do code-free ETL/ELT, including preparation and transformation. </a:t>
            </a:r>
          </a:p>
          <a:p>
            <a:r>
              <a:rPr lang="en-US" b="0" dirty="0"/>
              <a:t>And while a lot of our customers are currently heavily invested in the SQL Server Integration Services packages (SSIS), they created, they can leverage these without having to rewrite in Azure Data Factory.</a:t>
            </a:r>
          </a:p>
          <a:p>
            <a:endParaRPr lang="en-US" b="0" dirty="0"/>
          </a:p>
          <a:p>
            <a:r>
              <a:rPr lang="en-US" b="0" dirty="0"/>
              <a:t>Whether the data is in on-premises data sources, other Azure services, or other cloud services, customers can seamlessly author, monitor, and manage their big data pipelines with a visual environment that is easy to use. </a:t>
            </a:r>
          </a:p>
          <a:p>
            <a:endParaRPr lang="en-US" b="0" dirty="0"/>
          </a:p>
          <a:p>
            <a:r>
              <a:rPr lang="en-US" b="0" dirty="0"/>
              <a:t>Another option for data preparation is </a:t>
            </a:r>
            <a:r>
              <a:rPr lang="en-US" b="1" dirty="0"/>
              <a:t>Azure Databricks - </a:t>
            </a:r>
            <a:r>
              <a:rPr lang="en-US" b="0" dirty="0"/>
              <a:t>to shape the data formats and prep it using a Notebook—making internal collaboration on data more streamlined and efficient. </a:t>
            </a:r>
          </a:p>
          <a:p>
            <a:endParaRPr lang="en-US" b="0" dirty="0"/>
          </a:p>
          <a:p>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2/8/2020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73592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endParaRPr lang="en-US" dirty="0"/>
          </a:p>
          <a:p>
            <a:r>
              <a:rPr lang="en-US" dirty="0"/>
              <a:t>At the heart of a modern data warehouse, and cloud scale analytical solution is Azure Synapse Analytics.</a:t>
            </a:r>
            <a:endParaRPr lang="en-US" b="0" dirty="0"/>
          </a:p>
          <a:p>
            <a:endParaRPr lang="en-US" b="0" dirty="0"/>
          </a:p>
          <a:p>
            <a:r>
              <a:rPr lang="en-US" b="0" dirty="0"/>
              <a:t>To ingest data, customers can do so code-free with over 90 data integration connectors with </a:t>
            </a:r>
            <a:r>
              <a:rPr lang="en-US" b="1" dirty="0"/>
              <a:t>Azure Data Factory</a:t>
            </a:r>
            <a:r>
              <a:rPr lang="en-US" b="0" dirty="0"/>
              <a:t>. Data Factory empowers customers to do code-free ETL/ELT, including preparation and transformation. Whether the data is in on-premises data sources, other Azure services, or other cloud services, customers can seamlessly author, monitor, and manage their big data pipelines with a visual environment that is easy to use.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2/8/2020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21424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Power BI </a:t>
            </a:r>
            <a:r>
              <a:rPr lang="en-US" b="0" dirty="0"/>
              <a:t>enables customers to build visualizations on massive amounts of data and ensure that data insights are available to everyone across their organization.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Power BI supports an enormous set of data sources, which can be queried live, or be used to model and ingest, for detailed analysis and visualization.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Brought together with AI capabilities, it’s a powerful tool to build and deploy dashboards in the enterprise, through rich visualizations, and features like natural language querying.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2/8/2020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54335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TALKING POINTS</a:t>
            </a:r>
          </a:p>
          <a:p>
            <a:endParaRPr lang="en-US" sz="800" dirty="0"/>
          </a:p>
          <a:p>
            <a:r>
              <a:rPr lang="en-US" sz="800" dirty="0"/>
              <a:t>Digital transformation &amp; Data Estate Modernization, it’s the topic of the day, and for a good reason!</a:t>
            </a:r>
            <a:br>
              <a:rPr lang="en-US" sz="800" dirty="0"/>
            </a:br>
            <a:r>
              <a:rPr lang="en-US" sz="800" dirty="0"/>
              <a:t>It’s here to stay, It’s a phenomenon that is actively fueling both the success and the failure of every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2/8/2020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16582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b="1" dirty="0"/>
          </a:p>
          <a:p>
            <a:r>
              <a:rPr lang="en-US" b="1" dirty="0"/>
              <a:t>Descriptive Analytics</a:t>
            </a:r>
          </a:p>
          <a:p>
            <a:r>
              <a:rPr lang="en-US" dirty="0"/>
              <a:t>The world of analytics, is evolving from the typical “Descriptive Analytics”, which is all about – What is happening in my business? </a:t>
            </a:r>
          </a:p>
          <a:p>
            <a:endParaRPr lang="en-US" b="1" dirty="0"/>
          </a:p>
          <a:p>
            <a:r>
              <a:rPr lang="en-US" b="1" dirty="0"/>
              <a:t>Diagnostic Analytics</a:t>
            </a:r>
          </a:p>
          <a:p>
            <a:r>
              <a:rPr lang="en-US" dirty="0"/>
              <a:t>The data insights, provided by descriptive analytics, are needed to provide the answer to: , “Why it is happening in your business”, which is often referred to analyzing root cause, or “Diagnostic Analytics”</a:t>
            </a:r>
          </a:p>
          <a:p>
            <a:r>
              <a:rPr lang="en-US" sz="1200" b="0" i="0" u="none" strike="noStrike" kern="1200" dirty="0">
                <a:solidFill>
                  <a:schemeClr val="tx1"/>
                </a:solidFill>
                <a:effectLst/>
                <a:latin typeface="Segoe UI" panose="020B0502040204020203" pitchFamily="34" charset="0"/>
                <a:ea typeface="+mn-ea"/>
                <a:cs typeface="+mn-cs"/>
              </a:rPr>
              <a:t>Both, Descriptive and Diagnostic Analytics, is seen as a workload which is primarily providing a reactive response --- from what is happening, why is it happening, to what I am I going to do about it?</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Predictive Analytics</a:t>
            </a:r>
            <a:r>
              <a:rPr lang="en-US" sz="1200" b="0" i="0" u="none" strike="noStrike" kern="1200" dirty="0">
                <a:solidFill>
                  <a:schemeClr val="tx1"/>
                </a:solidFill>
                <a:effectLst/>
                <a:latin typeface="Segoe UI" panose="020B0502040204020203" pitchFamily="34" charset="0"/>
                <a:ea typeface="+mn-ea"/>
                <a:cs typeface="+mn-cs"/>
              </a:rPr>
              <a:t> </a:t>
            </a:r>
          </a:p>
          <a:p>
            <a:r>
              <a:rPr lang="en-US" sz="1200" b="0" i="0" u="none" strike="noStrike" kern="1200" dirty="0">
                <a:solidFill>
                  <a:schemeClr val="tx1"/>
                </a:solidFill>
                <a:effectLst/>
                <a:latin typeface="Segoe UI" panose="020B0502040204020203" pitchFamily="34" charset="0"/>
                <a:ea typeface="+mn-ea"/>
                <a:cs typeface="+mn-cs"/>
              </a:rPr>
              <a:t>By building out predictive patterns on top of your data, by utilizing the data findings from Descriptive, Diagnostic and Predictive data, you’ll be able to identify </a:t>
            </a:r>
            <a:r>
              <a:rPr lang="en-US" sz="1200" b="0" i="0" u="none" strike="noStrike" kern="1200" dirty="0" err="1">
                <a:solidFill>
                  <a:schemeClr val="tx1"/>
                </a:solidFill>
                <a:effectLst/>
                <a:latin typeface="Segoe UI" panose="020B0502040204020203" pitchFamily="34" charset="0"/>
                <a:ea typeface="+mn-ea"/>
                <a:cs typeface="+mn-cs"/>
              </a:rPr>
              <a:t>whatis</a:t>
            </a:r>
            <a:r>
              <a:rPr lang="en-US" sz="1200" b="0" i="0" u="none" strike="noStrike" kern="1200" dirty="0">
                <a:solidFill>
                  <a:schemeClr val="tx1"/>
                </a:solidFill>
                <a:effectLst/>
                <a:latin typeface="Segoe UI" panose="020B0502040204020203" pitchFamily="34" charset="0"/>
                <a:ea typeface="+mn-ea"/>
                <a:cs typeface="+mn-cs"/>
              </a:rPr>
              <a:t> based on what you get from descriptive and diagnostic analytics and used to find answers to the question of </a:t>
            </a:r>
            <a:r>
              <a:rPr lang="en-US" sz="1200" b="1" i="0" u="none" strike="noStrike" kern="1200" dirty="0">
                <a:solidFill>
                  <a:schemeClr val="tx1"/>
                </a:solidFill>
                <a:effectLst/>
                <a:latin typeface="Segoe UI" panose="020B0502040204020203" pitchFamily="34" charset="0"/>
                <a:ea typeface="+mn-ea"/>
                <a:cs typeface="+mn-cs"/>
              </a:rPr>
              <a:t>what is likely to happen in the future based on previous trends and patterns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1" i="0" u="none" strike="noStrike" kern="1200" dirty="0">
              <a:solidFill>
                <a:schemeClr val="tx1"/>
              </a:solidFill>
              <a:effectLst/>
              <a:latin typeface="Segoe UI" panose="020B0502040204020203" pitchFamily="34" charset="0"/>
              <a:ea typeface="+mn-ea"/>
              <a:cs typeface="+mn-cs"/>
            </a:endParaRPr>
          </a:p>
          <a:p>
            <a:r>
              <a:rPr lang="en-US" sz="1200" b="1" i="0" u="none" strike="noStrike" kern="1200" dirty="0">
                <a:solidFill>
                  <a:schemeClr val="tx1"/>
                </a:solidFill>
                <a:effectLst/>
                <a:latin typeface="Segoe UI" panose="020B0502040204020203" pitchFamily="34" charset="0"/>
                <a:ea typeface="+mn-ea"/>
                <a:cs typeface="+mn-cs"/>
              </a:rPr>
              <a:t>Prescriptive Analytics</a:t>
            </a:r>
          </a:p>
          <a:p>
            <a:r>
              <a:rPr lang="en-US" sz="1200" b="0" i="0" u="none" strike="noStrike" kern="1200" dirty="0">
                <a:solidFill>
                  <a:schemeClr val="tx1"/>
                </a:solidFill>
                <a:effectLst/>
                <a:latin typeface="Segoe UI" panose="020B0502040204020203" pitchFamily="34" charset="0"/>
                <a:ea typeface="+mn-ea"/>
                <a:cs typeface="+mn-cs"/>
              </a:rPr>
              <a:t>Techniques used to provide a predictive insights into your data, is commonly introduced by building out machine learning models, to “predict” trends and give the answer to the very</a:t>
            </a:r>
          </a:p>
          <a:p>
            <a:r>
              <a:rPr lang="en-US" sz="1200" b="0" i="0" u="none" strike="noStrike" kern="1200" dirty="0">
                <a:solidFill>
                  <a:schemeClr val="tx1"/>
                </a:solidFill>
                <a:effectLst/>
                <a:latin typeface="Segoe UI" panose="020B0502040204020203" pitchFamily="34" charset="0"/>
                <a:ea typeface="+mn-ea"/>
                <a:cs typeface="+mn-cs"/>
              </a:rPr>
              <a:t>When you get the findings from Descriptive, Diagnostic and Predictive analytics like what’s happened, the root cause behind that and what-might-happen in future, Prescriptive model utilizes those answers to help you </a:t>
            </a:r>
            <a:r>
              <a:rPr lang="en-US" sz="1200" b="1" i="0" u="none" strike="noStrike" kern="1200" dirty="0">
                <a:solidFill>
                  <a:schemeClr val="tx1"/>
                </a:solidFill>
                <a:effectLst/>
                <a:latin typeface="Segoe UI" panose="020B0502040204020203" pitchFamily="34" charset="0"/>
                <a:ea typeface="+mn-ea"/>
                <a:cs typeface="+mn-cs"/>
              </a:rPr>
              <a:t>determine the best course of action to choose to bypass or eliminate future issues</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0" i="0" u="none" strike="noStrike" kern="1200" dirty="0">
              <a:solidFill>
                <a:schemeClr val="tx1"/>
              </a:solidFill>
              <a:effectLst/>
              <a:latin typeface="Segoe UI" panose="020B0502040204020203" pitchFamily="34" charset="0"/>
              <a:ea typeface="+mn-ea"/>
              <a:cs typeface="+mn-cs"/>
            </a:endParaRPr>
          </a:p>
          <a:p>
            <a:r>
              <a:rPr lang="en-GB" sz="1200" b="1" i="0" u="none" strike="noStrike" kern="1200" dirty="0">
                <a:solidFill>
                  <a:schemeClr val="tx1"/>
                </a:solidFill>
                <a:effectLst/>
                <a:latin typeface="Segoe UI" panose="020B0502040204020203" pitchFamily="34" charset="0"/>
                <a:ea typeface="+mn-ea"/>
                <a:cs typeface="+mn-cs"/>
              </a:rPr>
              <a:t>Cognitive Analytics</a:t>
            </a:r>
          </a:p>
          <a:p>
            <a:endParaRPr lang="en-GB" sz="1200" b="1" i="0" u="none" strike="noStrike" kern="1200" dirty="0">
              <a:solidFill>
                <a:schemeClr val="tx1"/>
              </a:solidFill>
              <a:effectLst/>
              <a:latin typeface="Segoe UI" panose="020B0502040204020203" pitchFamily="34" charset="0"/>
              <a:ea typeface="+mn-ea"/>
              <a:cs typeface="+mn-cs"/>
            </a:endParaRPr>
          </a:p>
          <a:p>
            <a:pPr marL="0" lvl="1" indent="0">
              <a:lnSpc>
                <a:spcPct val="0"/>
              </a:lnSpc>
              <a:spcAft>
                <a:spcPts val="0"/>
              </a:spcAft>
              <a:buNone/>
            </a:pPr>
            <a:r>
              <a:rPr lang="en-US" sz="1200" b="0" i="0" u="none" strike="noStrike" kern="1200" dirty="0">
                <a:solidFill>
                  <a:schemeClr val="tx1"/>
                </a:solidFill>
                <a:effectLst/>
                <a:latin typeface="Segoe UI" panose="020B0502040204020203" pitchFamily="34" charset="0"/>
                <a:ea typeface="+mn-ea"/>
                <a:cs typeface="+mn-cs"/>
              </a:rPr>
              <a:t>Cognitive analytics combines a number of intelligent technologies like artificial intelligence, machine-learning algorithms, deep learning etc.to apply human brain like intelligence to perform certain tasks</a:t>
            </a:r>
            <a:r>
              <a:rPr lang="en-US" sz="1200" b="1" i="0" u="none" strike="noStrike" kern="1200" dirty="0">
                <a:solidFill>
                  <a:schemeClr val="tx1"/>
                </a:solidFill>
                <a:effectLst/>
                <a:latin typeface="Segoe UI" panose="020B0502040204020203" pitchFamily="34" charset="0"/>
                <a:ea typeface="+mn-ea"/>
                <a:cs typeface="+mn-cs"/>
              </a:rPr>
              <a:t>.  </a:t>
            </a:r>
            <a:br>
              <a:rPr lang="en-US" sz="1200" b="1" i="0" u="none" strike="noStrike" kern="1200" dirty="0">
                <a:solidFill>
                  <a:schemeClr val="tx1"/>
                </a:solidFill>
                <a:effectLst/>
                <a:latin typeface="Segoe UI" panose="020B0502040204020203" pitchFamily="34" charset="0"/>
                <a:ea typeface="+mn-ea"/>
                <a:cs typeface="+mn-cs"/>
              </a:rPr>
            </a:br>
            <a:r>
              <a:rPr lang="en-US" sz="1200" b="0" i="0" u="none" strike="noStrike" kern="1200" dirty="0">
                <a:solidFill>
                  <a:schemeClr val="tx1"/>
                </a:solidFill>
                <a:effectLst/>
                <a:latin typeface="Segoe UI" panose="020B0502040204020203" pitchFamily="34" charset="0"/>
                <a:ea typeface="+mn-ea"/>
                <a:cs typeface="+mn-cs"/>
              </a:rPr>
              <a:t>Basically, this type of analytics is inspired by how the human brain processes information, draws conclusions and codifies instincts and experience into learning such as understanding not only the words in a text but the full context of what is being written or spoken. </a:t>
            </a:r>
          </a:p>
          <a:p>
            <a:pPr marL="0" lvl="1" indent="0">
              <a:lnSpc>
                <a:spcPct val="0"/>
              </a:lnSpc>
              <a:spcAft>
                <a:spcPts val="0"/>
              </a:spcAft>
              <a:buNone/>
            </a:pPr>
            <a:endParaRPr lang="en-US" sz="1200" b="0" i="0" u="none" strike="noStrike" kern="1200" dirty="0">
              <a:solidFill>
                <a:schemeClr val="tx1"/>
              </a:solidFill>
              <a:effectLst/>
              <a:latin typeface="Segoe UI" panose="020B0502040204020203" pitchFamily="34" charset="0"/>
              <a:ea typeface="+mn-ea"/>
              <a:cs typeface="+mn-cs"/>
            </a:endParaRPr>
          </a:p>
          <a:p>
            <a:pPr marL="0" lvl="1" indent="0">
              <a:lnSpc>
                <a:spcPct val="0"/>
              </a:lnSpc>
              <a:spcAft>
                <a:spcPts val="0"/>
              </a:spcAft>
              <a:buNone/>
            </a:pPr>
            <a:r>
              <a:rPr lang="en-US" sz="1200" b="0" i="1" u="none" strike="noStrike" kern="1200" dirty="0">
                <a:solidFill>
                  <a:schemeClr val="tx1"/>
                </a:solidFill>
                <a:effectLst/>
                <a:latin typeface="Segoe UI" panose="020B0502040204020203" pitchFamily="34" charset="0"/>
                <a:ea typeface="+mn-ea"/>
                <a:cs typeface="+mn-cs"/>
              </a:rPr>
              <a:t>Source:</a:t>
            </a:r>
            <a:r>
              <a:rPr lang="en-US" sz="1200" b="0" i="1" u="none" strike="noStrike" kern="1200" baseline="0" dirty="0">
                <a:solidFill>
                  <a:schemeClr val="tx1"/>
                </a:solidFill>
                <a:effectLst/>
                <a:latin typeface="Segoe UI" panose="020B0502040204020203" pitchFamily="34" charset="0"/>
                <a:ea typeface="+mn-ea"/>
                <a:cs typeface="+mn-cs"/>
              </a:rPr>
              <a:t> https://www.weirdgeek.com/2018/11/types-of-analytics/</a:t>
            </a:r>
          </a:p>
          <a:p>
            <a:pPr marL="212982" lvl="1" indent="-105829">
              <a:buNone/>
            </a:pPr>
            <a:endParaRPr lang="en-US" sz="1200" b="0" i="0" u="none" strike="noStrike" kern="1200" baseline="0" dirty="0">
              <a:solidFill>
                <a:schemeClr val="tx1"/>
              </a:solidFill>
              <a:effectLst/>
              <a:latin typeface="Segoe UI" panose="020B0502040204020203" pitchFamily="34" charset="0"/>
              <a:ea typeface="+mn-ea"/>
              <a:cs typeface="+mn-cs"/>
            </a:endParaRPr>
          </a:p>
          <a:p>
            <a:endParaRPr lang="en-US" b="1" dirty="0"/>
          </a:p>
          <a:p>
            <a:endParaRPr lang="en-US" b="1" dirty="0"/>
          </a:p>
          <a:p>
            <a:r>
              <a:rPr lang="en-US" b="1" dirty="0"/>
              <a:t>PRESENTER NOTES AND GUIDANCE</a:t>
            </a:r>
          </a:p>
          <a:p>
            <a:endParaRPr lang="en-US" dirty="0"/>
          </a:p>
          <a:p>
            <a:r>
              <a:rPr lang="en-US" dirty="0"/>
              <a:t>You may find that many of your attendees are simply not aware of the terminology. A good example to test this is to ask how many have heard of “Descriptive Analytics”? Follow this up by asking how many attendees have created a Data Warehouse and built historical reports against the Data Warehouse? Make a note of the difference of respondents between the two questions and confirm that this is one way that you can provide a solution to deliver descriptive analytics. Continue to present the remaining four types without audience participation. If you are not careful, a slide that is design to take two minutes, could take an hour. Understanding the different types are important as many of them can be implemented in a modern data warehouse.</a:t>
            </a:r>
          </a:p>
          <a:p>
            <a:pPr marL="212982" lvl="1" indent="-105829">
              <a:buNone/>
            </a:pPr>
            <a:endParaRPr lang="en-US" sz="1200" b="0" i="0" u="none" strike="noStrike" kern="1200" baseline="0" dirty="0">
              <a:solidFill>
                <a:schemeClr val="tx1"/>
              </a:solidFill>
              <a:effectLst/>
              <a:latin typeface="Segoe UI" panose="020B0502040204020203"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284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endParaRPr lang="en-US" dirty="0"/>
          </a:p>
          <a:p>
            <a:r>
              <a:rPr lang="en-US" dirty="0"/>
              <a:t>Advanced Analytics is all about predictive workloads, common scenarios and usage patterns would focus on the trends and prediction of data.</a:t>
            </a:r>
          </a:p>
          <a:p>
            <a:r>
              <a:rPr lang="en-US" dirty="0"/>
              <a:t>There’s a few use cases we see a cross industries, it goes beyond the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9025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endParaRPr lang="en-US" dirty="0"/>
          </a:p>
          <a:p>
            <a:r>
              <a:rPr lang="en-US" dirty="0"/>
              <a:t>A modern data warehouse lets you bring together all your data at any scale easily, and to get insights through analytical dashboards, operational reports, or advanced analytics for all your users as the foundation,</a:t>
            </a:r>
          </a:p>
          <a:p>
            <a:r>
              <a:rPr lang="en-US" b="0" dirty="0"/>
              <a:t>Advanced analytics introduces </a:t>
            </a:r>
            <a:r>
              <a:rPr lang="en-US" b="1" dirty="0"/>
              <a:t>Azure Databricks - </a:t>
            </a:r>
            <a:r>
              <a:rPr lang="en-US" b="0" dirty="0"/>
              <a:t>to shape the data formats and prep it using a Notebook—making internal collaboration on data more streamlined and efficient.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2/8/2020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118741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TALKING POINTS</a:t>
            </a:r>
          </a:p>
          <a:p>
            <a:endParaRPr lang="en-US" sz="850" dirty="0">
              <a:latin typeface="Calibri"/>
              <a:cs typeface="Calibri"/>
            </a:endParaRPr>
          </a:p>
          <a:p>
            <a:r>
              <a:rPr lang="en-US" sz="850" dirty="0">
                <a:latin typeface="Calibri"/>
                <a:cs typeface="Calibri"/>
              </a:rPr>
              <a:t>Introductions: Hi, my name is &lt;speaker name&gt; and in this session, Modern Data warehousing and Cloud Scale Analytics, we are going to walk through the business challenges resolved by modern data warehousing and cloud scale analytics.</a:t>
            </a:r>
            <a:br>
              <a:rPr lang="en-US" sz="850" dirty="0">
                <a:latin typeface="Calibri"/>
                <a:cs typeface="Calibri"/>
              </a:rPr>
            </a:br>
            <a:r>
              <a:rPr lang="en-US" sz="850" dirty="0">
                <a:latin typeface="Calibri"/>
                <a:cs typeface="Calibri"/>
              </a:rPr>
              <a:t>We’ll have a detailed conversation about common challenges, typical data warehousing patterns, and how Microsoft Azure provides you with scalable solutions for data warehousing and cloud scale analytics.</a:t>
            </a:r>
          </a:p>
          <a:p>
            <a:endParaRPr lang="en-US" sz="850" dirty="0">
              <a:latin typeface="Calibri"/>
              <a:cs typeface="Calibri"/>
            </a:endParaRPr>
          </a:p>
          <a:p>
            <a:r>
              <a:rPr lang="en-US" sz="850" dirty="0">
                <a:latin typeface="Calibri"/>
                <a:cs typeface="Calibri"/>
              </a:rPr>
              <a:t>As a presenter, I encourage you to think about these scenarios apply to your own, or your customers business problems, and how you see the potential of how you can help providing better insights through Cloud Scale Analytics.</a:t>
            </a:r>
          </a:p>
          <a:p>
            <a:endParaRPr lang="en-US" sz="850" dirty="0">
              <a:latin typeface="Calibri"/>
              <a:cs typeface="Calibri"/>
            </a:endParaRPr>
          </a:p>
          <a:p>
            <a:r>
              <a:rPr lang="en-US" sz="850" dirty="0">
                <a:latin typeface="Calibri"/>
                <a:cs typeface="Calibri"/>
              </a:rPr>
              <a:t>I appreciate and welcome questions &lt;pick your own preference here&gt;:</a:t>
            </a:r>
          </a:p>
          <a:p>
            <a:endParaRPr lang="en-US" sz="850" dirty="0">
              <a:latin typeface="Calibri"/>
              <a:cs typeface="Calibri"/>
            </a:endParaRPr>
          </a:p>
          <a:p>
            <a:pPr marL="171450" indent="-171450">
              <a:buFont typeface="Arial" panose="020B0604020202020204" pitchFamily="34" charset="0"/>
              <a:buChar char="•"/>
            </a:pPr>
            <a:r>
              <a:rPr lang="en-US" sz="850" dirty="0">
                <a:latin typeface="Calibri"/>
                <a:cs typeface="Calibri"/>
              </a:rPr>
              <a:t>During my presentation</a:t>
            </a:r>
          </a:p>
          <a:p>
            <a:pPr marL="171450" indent="-171450">
              <a:buFont typeface="Arial" panose="020B0604020202020204" pitchFamily="34" charset="0"/>
              <a:buChar char="•"/>
            </a:pPr>
            <a:r>
              <a:rPr lang="en-US" sz="850" dirty="0">
                <a:latin typeface="Calibri"/>
                <a:cs typeface="Calibri"/>
              </a:rPr>
              <a:t>During the presentation, but realize that not all your questions might be addressed, so might defer you to the Q&amp;A section of this presentation</a:t>
            </a:r>
          </a:p>
          <a:p>
            <a:pPr marL="171450" indent="-171450">
              <a:buFont typeface="Arial" panose="020B0604020202020204" pitchFamily="34" charset="0"/>
              <a:buChar char="•"/>
            </a:pPr>
            <a:r>
              <a:rPr lang="en-US" sz="850" dirty="0">
                <a:latin typeface="Calibri"/>
                <a:cs typeface="Calibri"/>
              </a:rPr>
              <a:t>At the end of the presentation</a:t>
            </a:r>
          </a:p>
          <a:p>
            <a:endParaRPr lang="en-US" sz="850" dirty="0">
              <a:latin typeface="Calibri"/>
              <a:cs typeface="Calibri"/>
            </a:endParaRPr>
          </a:p>
          <a:p>
            <a:endParaRPr lang="en-US" sz="850" dirty="0">
              <a:latin typeface="Calibri"/>
              <a:cs typeface="Calibri"/>
            </a:endParaRPr>
          </a:p>
          <a:p>
            <a:endParaRPr lang="en-US" sz="850"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2/8/2020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5669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endParaRPr lang="en-US" dirty="0"/>
          </a:p>
          <a:p>
            <a:r>
              <a:rPr lang="en-US" dirty="0"/>
              <a:t>One of the core patterns that customers are using today, is the use or need for real-time or near real-time analytical solutions.</a:t>
            </a:r>
            <a:br>
              <a:rPr lang="en-US" dirty="0"/>
            </a:br>
            <a:r>
              <a:rPr lang="en-US" dirty="0"/>
              <a:t>Real-time scenarios, are often more prominent in environments driven by sensors and devices, streaming data services and flows, with the ability to scale on demand, and ingestion to real-time or near-real time data pipelines.</a:t>
            </a:r>
          </a:p>
          <a:p>
            <a:endParaRPr lang="en-US" dirty="0"/>
          </a:p>
          <a:p>
            <a:r>
              <a:rPr lang="en-US" dirty="0"/>
              <a:t>A common architecture used in real-time scenarios is through the use of Event hubs (or real-time event- processing, or in IoT scenarios by the use of IoT Hubs to provide real-time streaming of data and the ability to control and manage the devices.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669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endParaRPr lang="en-US" dirty="0"/>
          </a:p>
          <a:p>
            <a:r>
              <a:rPr lang="en-US" dirty="0"/>
              <a:t>A modern data warehouse lets you bring together all your data at any scale easily, and to get insights through analytical dashboards, operational reports, or advanced analytics for all your users as the foundation,</a:t>
            </a:r>
          </a:p>
          <a:p>
            <a:r>
              <a:rPr lang="en-US" b="0" dirty="0"/>
              <a:t>Advanced analytics introduces </a:t>
            </a:r>
            <a:r>
              <a:rPr lang="en-US" b="1" dirty="0"/>
              <a:t>Azure Databricks - </a:t>
            </a:r>
            <a:r>
              <a:rPr lang="en-US" b="0" dirty="0"/>
              <a:t>to shape the data formats and prep it using a Notebook—making internal collaboration on data more streamlined and efficient.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2/8/2020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65154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DEMO INSTRUCTIONS</a:t>
            </a:r>
          </a:p>
          <a:p>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REVIEW THE DETAILED DEMO GUIDE FOR STEPS AND PREREQUISITES</a:t>
            </a:r>
          </a:p>
          <a:p>
            <a:endParaRPr lang="en-US" sz="900" b="1"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2/8/2020 10:26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8023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r>
              <a:rPr lang="en-US" sz="800" dirty="0"/>
              <a:t>Digital transformation &amp; Data Estate Modernization, it’s the topic of the day, and for a good reason!</a:t>
            </a:r>
            <a:br>
              <a:rPr lang="en-US" sz="800" dirty="0"/>
            </a:br>
            <a:r>
              <a:rPr lang="en-US" sz="800" dirty="0"/>
              <a:t>It’s here to stay, It’s a phenomenon that is actively fueling both the success and the failure of every organization.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2/8/2020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698822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lnSpc>
                <a:spcPct val="100000"/>
              </a:lnSpc>
              <a:spcAft>
                <a:spcPts val="0"/>
              </a:spcAft>
              <a:defRPr/>
            </a:pPr>
            <a:r>
              <a:rPr lang="en-US" sz="1200" b="1" dirty="0"/>
              <a:t>TALKING POINTS</a:t>
            </a:r>
          </a:p>
          <a:p>
            <a:pPr defTabSz="915772">
              <a:lnSpc>
                <a:spcPct val="100000"/>
              </a:lnSpc>
              <a:spcAft>
                <a:spcPts val="0"/>
              </a:spcAft>
              <a:defRPr/>
            </a:pPr>
            <a:endParaRPr lang="en-US" sz="1200" dirty="0"/>
          </a:p>
          <a:p>
            <a:pPr defTabSz="915772">
              <a:lnSpc>
                <a:spcPct val="100000"/>
              </a:lnSpc>
              <a:spcAft>
                <a:spcPts val="0"/>
              </a:spcAft>
              <a:defRPr/>
            </a:pPr>
            <a:r>
              <a:rPr lang="en-US" sz="1200" dirty="0"/>
              <a:t>Azure Synapse is a limitless analytics service, that </a:t>
            </a:r>
            <a:r>
              <a:rPr lang="en-US" sz="1200" b="1" dirty="0"/>
              <a:t>brings together</a:t>
            </a:r>
            <a:r>
              <a:rPr lang="en-US" sz="1200" dirty="0"/>
              <a:t> enterprise data warehousing and Big Data analytics. It gives you the freedom to query data on your terms, using either serverless on-demand or provisioned resources—at scale. </a:t>
            </a:r>
            <a:br>
              <a:rPr lang="en-US" sz="1200" dirty="0"/>
            </a:br>
            <a:r>
              <a:rPr lang="en-US" sz="1200" dirty="0"/>
              <a:t>Azure Synapse brings these two worlds together with a unified experience to ingest, prepare, manage, and serve data for immediate BI and machine learning needs. </a:t>
            </a:r>
          </a:p>
          <a:p>
            <a:endParaRPr lang="en-US" sz="1200" dirty="0"/>
          </a:p>
          <a:p>
            <a:endParaRPr lang="en-US" sz="1200" dirty="0"/>
          </a:p>
          <a:p>
            <a:r>
              <a:rPr lang="en-US" sz="1200" dirty="0"/>
              <a:t>We have taken the </a:t>
            </a:r>
            <a:r>
              <a:rPr lang="en-US" sz="1200" u="sng" dirty="0">
                <a:hlinkClick r:id="rId3" tooltip="https://azure.microsoft.com/en-ca/blog/analytics-in-azure-is-up-to-14x-faster-and-costs-94-less-than-other-cloud-providers-why-go-anywhere-else/"/>
              </a:rPr>
              <a:t>same industry leading data warehouse</a:t>
            </a:r>
            <a:r>
              <a:rPr lang="en-US" sz="1200" dirty="0"/>
              <a:t> to a whole new level of performance and capabilities. Businesses can continue running their existing data warehouse workloads in production today with Azure Synapse and will automatically benefit from the new capabilities which are in preview. Businesses can put their data to work much more quickly, productively, and securely, pulling together </a:t>
            </a:r>
            <a:r>
              <a:rPr lang="en-US" sz="1200" dirty="0">
                <a:highlight>
                  <a:srgbClr val="FFFF00"/>
                </a:highlight>
              </a:rPr>
              <a:t>insights from all data </a:t>
            </a:r>
            <a:r>
              <a:rPr lang="en-US" sz="1200" dirty="0"/>
              <a:t>sources, data warehouses, and big data analytics systems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490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b="1" dirty="0"/>
          </a:p>
          <a:p>
            <a:r>
              <a:rPr lang="en-US" sz="900" b="1" dirty="0"/>
              <a:t>Limitless Scale</a:t>
            </a:r>
            <a:endParaRPr lang="en-US" sz="900" dirty="0"/>
          </a:p>
          <a:p>
            <a:r>
              <a:rPr lang="en-US" sz="900" dirty="0"/>
              <a:t>Azure Synapse delivers insights from all your data, across data warehouses and big data analytics systems, with blazing speed. With Azure Synapse, data professionals can query both relational and non-relational data at petabyte-scale using the familiar SQL language. </a:t>
            </a:r>
          </a:p>
          <a:p>
            <a:endParaRPr lang="en-US" sz="900" b="1" dirty="0"/>
          </a:p>
          <a:p>
            <a:r>
              <a:rPr lang="en-US" sz="900" b="1" dirty="0"/>
              <a:t>Powerful Insights</a:t>
            </a:r>
            <a:endParaRPr lang="en-US" sz="900" dirty="0"/>
          </a:p>
          <a:p>
            <a:r>
              <a:rPr lang="en-US" sz="900" dirty="0"/>
              <a:t>We’ve deeply integrated with Power BI and Azure Machine Learning to greatly expand discovery of insights from all your data and apply machine learning models to all your intelligent apps. And You can significantly reduce project development time for BI and machine learning projects with a limitless analytics service that enables you to seamlessly apply intelligence over all your most important data, on one </a:t>
            </a:r>
            <a:r>
              <a:rPr lang="en-US" sz="900" u="sng" dirty="0">
                <a:hlinkClick r:id="rId3"/>
              </a:rPr>
              <a:t>data model</a:t>
            </a:r>
            <a:r>
              <a:rPr lang="en-US" sz="900" dirty="0"/>
              <a:t>—from Dynamics 365 to semi-structured data in Office 365—</a:t>
            </a:r>
          </a:p>
          <a:p>
            <a:r>
              <a:rPr lang="en-US" sz="900" dirty="0"/>
              <a:t> </a:t>
            </a:r>
          </a:p>
          <a:p>
            <a:r>
              <a:rPr lang="en-US" sz="900" b="1" dirty="0"/>
              <a:t>Unified Experience</a:t>
            </a:r>
            <a:endParaRPr lang="en-US" sz="900" dirty="0"/>
          </a:p>
          <a:p>
            <a:r>
              <a:rPr lang="en-US" sz="900" dirty="0"/>
              <a:t>Azure Synapse also provides a unified experience for data prep, data management, data warehousing, big data, and AI tasks. Data engineers can use a code-free visual environment for managing data pipelines. Database administrators can automate query optimization. Data scientists can build proofs of concept in minutes. Business analysts can securely access datasets and use Power BI to build dashboards in minutes—all while using the same analytics service.</a:t>
            </a:r>
          </a:p>
          <a:p>
            <a:r>
              <a:rPr lang="en-US" sz="900" dirty="0"/>
              <a:t> </a:t>
            </a:r>
          </a:p>
          <a:p>
            <a:r>
              <a:rPr lang="en-US" sz="900" b="1" dirty="0"/>
              <a:t>Unmatched Security </a:t>
            </a:r>
            <a:endParaRPr lang="en-US" sz="900" dirty="0"/>
          </a:p>
          <a:p>
            <a:r>
              <a:rPr lang="en-US" sz="900" dirty="0"/>
              <a:t>Azure has the most advanced security and privacy features in the market. These features are built into the fabric of Azure Synapse, such as automated threat detection and always-on data encryption. And for fine-grained access control businesses can ensure data stays safe </a:t>
            </a:r>
            <a:r>
              <a:rPr lang="en-US" sz="900" i="1" dirty="0"/>
              <a:t>and</a:t>
            </a:r>
            <a:r>
              <a:rPr lang="en-US" sz="900" dirty="0"/>
              <a:t> private using column-level security, native row-level security, column-level encryption, as well as dynamic data masking to </a:t>
            </a:r>
            <a:r>
              <a:rPr lang="en-US" sz="900" i="1" dirty="0"/>
              <a:t>automatically</a:t>
            </a:r>
            <a:r>
              <a:rPr lang="en-US" sz="900" dirty="0"/>
              <a:t> protect sensitive data in real time.</a:t>
            </a:r>
          </a:p>
          <a:p>
            <a:r>
              <a:rPr lang="en-US" sz="900" dirty="0"/>
              <a:t> Environment or workspace … avoid UI</a:t>
            </a:r>
          </a:p>
          <a:p>
            <a:endParaRPr lang="en-US" dirty="0"/>
          </a:p>
        </p:txBody>
      </p:sp>
      <p:sp>
        <p:nvSpPr>
          <p:cNvPr id="4" name="Header Placeholder 3"/>
          <p:cNvSpPr>
            <a:spLocks noGrp="1"/>
          </p:cNvSpPr>
          <p:nvPr>
            <p:ph type="hdr" sz="quarter"/>
          </p:nvPr>
        </p:nvSpPr>
        <p:spPr/>
        <p:txBody>
          <a:bodyPr/>
          <a:lstStyle/>
          <a:p>
            <a:pPr marL="0" marR="0" lvl="0" indent="0" algn="l" defTabSz="91573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33"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573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5739" rtl="0" eaLnBrk="1" fontAlgn="auto" latinLnBrk="0" hangingPunct="1">
                <a:lnSpc>
                  <a:spcPct val="100000"/>
                </a:lnSpc>
                <a:spcBef>
                  <a:spcPts val="0"/>
                </a:spcBef>
                <a:spcAft>
                  <a:spcPts val="0"/>
                </a:spcAft>
                <a:buClrTx/>
                <a:buSzTx/>
                <a:buFontTx/>
                <a:buNone/>
                <a:tabLst/>
                <a:defRPr/>
              </a:pPr>
              <a:t>2/8/2020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573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5739"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678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677970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t>As mentioned at the beginning of the session, we bundled all resources related to this session</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0" i="0" u="none" strike="noStrike" kern="1200" dirty="0">
                <a:solidFill>
                  <a:schemeClr val="tx1"/>
                </a:solidFill>
                <a:effectLst/>
                <a:latin typeface="Segoe UI" panose="020B0502040204020203" pitchFamily="34" charset="0"/>
                <a:ea typeface="+mn-ea"/>
                <a:cs typeface="+mn-cs"/>
              </a:rPr>
              <a:t>As you probably learned from this session, the opportunities with modern data warehousing and cloud scale analytics are real, and there is an even bigger need and market demand for technically skilled people.</a:t>
            </a:r>
            <a:br>
              <a:rPr lang="en-US" sz="882" b="0" i="0" u="none" strike="noStrike" kern="1200" dirty="0">
                <a:solidFill>
                  <a:schemeClr val="tx1"/>
                </a:solidFill>
                <a:effectLst/>
                <a:latin typeface="Segoe UI" panose="020B0502040204020203" pitchFamily="34" charset="0"/>
                <a:ea typeface="+mn-ea"/>
                <a:cs typeface="+mn-cs"/>
              </a:rPr>
            </a:br>
            <a:r>
              <a:rPr lang="en-US" sz="882" b="0" i="0" u="none" strike="noStrike" kern="1200" dirty="0">
                <a:solidFill>
                  <a:schemeClr val="tx1"/>
                </a:solidFill>
                <a:effectLst/>
                <a:latin typeface="Segoe UI" panose="020B0502040204020203" pitchFamily="34" charset="0"/>
                <a:ea typeface="+mn-ea"/>
                <a:cs typeface="+mn-cs"/>
              </a:rPr>
              <a:t>Microsoft offers a set of role-based certifications, helping you in validating your skills in a dedicated role.</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0" i="0" u="none" strike="noStrike" kern="1200" dirty="0">
                <a:solidFill>
                  <a:schemeClr val="tx1"/>
                </a:solidFill>
                <a:effectLst/>
                <a:latin typeface="Segoe UI" panose="020B0502040204020203" pitchFamily="34" charset="0"/>
                <a:ea typeface="+mn-ea"/>
                <a:cs typeface="+mn-cs"/>
              </a:rPr>
              <a:t>This Learning Path provides a step towards pursuing the Microsoft Certified: Azure Data Engineer Associate level certification.</a:t>
            </a:r>
          </a:p>
          <a:p>
            <a:r>
              <a:rPr lang="en-US" sz="882" b="0" i="0" u="none" strike="noStrike" kern="1200" dirty="0">
                <a:solidFill>
                  <a:schemeClr val="tx1"/>
                </a:solidFill>
                <a:effectLst/>
                <a:latin typeface="Segoe UI" panose="020B0502040204020203" pitchFamily="34" charset="0"/>
                <a:ea typeface="+mn-ea"/>
                <a:cs typeface="+mn-cs"/>
              </a:rPr>
              <a:t>The link to this certification, and the skills being measured on the certification exams associated with this role-based certifications are available for you here.</a:t>
            </a:r>
          </a:p>
        </p:txBody>
      </p:sp>
    </p:spTree>
    <p:extLst>
      <p:ext uri="{BB962C8B-B14F-4D97-AF65-F5344CB8AC3E}">
        <p14:creationId xmlns:p14="http://schemas.microsoft.com/office/powerpoint/2010/main" val="2261115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2/8/2020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7761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dirty="0"/>
              <a:t>In the session, we’ll have demo assets that you would be able to use afterwards for your own learning and exploration.</a:t>
            </a:r>
          </a:p>
          <a:p>
            <a:r>
              <a:rPr lang="en-US" dirty="0"/>
              <a:t>I encourage you to look at those, capture and review them later.</a:t>
            </a:r>
          </a:p>
          <a:p>
            <a:endParaRPr dirty="0"/>
          </a:p>
        </p:txBody>
      </p:sp>
    </p:spTree>
    <p:extLst>
      <p:ext uri="{BB962C8B-B14F-4D97-AF65-F5344CB8AC3E}">
        <p14:creationId xmlns:p14="http://schemas.microsoft.com/office/powerpoint/2010/main" val="299752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endParaRPr lang="en-US" dirty="0"/>
          </a:p>
          <a:p>
            <a:r>
              <a:rPr lang="en-US" dirty="0"/>
              <a:t>In this session well cover a set of topics that will increase your understanding on how to build modern data warehousing, explore different patterns .</a:t>
            </a:r>
          </a:p>
          <a:p>
            <a:r>
              <a:rPr lang="en-US" dirty="0"/>
              <a:t>We’ll drill down into trends, usage patterns, how to build a modern data warehouse and how to perform cloud scale analytics in Microsoft Azure.</a:t>
            </a:r>
            <a:br>
              <a:rPr lang="en-US" dirty="0"/>
            </a:br>
            <a:r>
              <a:rPr lang="en-US" dirty="0"/>
              <a:t>At the end we’ll also have a look at the evolution of cloud scale analytics.</a:t>
            </a:r>
          </a:p>
          <a:p>
            <a:endParaRPr lang="en-US" dirty="0"/>
          </a:p>
          <a:p>
            <a:endParaRPr dirty="0"/>
          </a:p>
        </p:txBody>
      </p:sp>
    </p:spTree>
    <p:extLst>
      <p:ext uri="{BB962C8B-B14F-4D97-AF65-F5344CB8AC3E}">
        <p14:creationId xmlns:p14="http://schemas.microsoft.com/office/powerpoint/2010/main" val="3757207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r>
              <a:rPr lang="en-US" sz="800" dirty="0"/>
              <a:t>In this session we’ll talk about the use case scenario of a company named Tailwind Traders.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u="none" strike="noStrike" kern="1200" dirty="0">
                <a:solidFill>
                  <a:schemeClr val="tx1"/>
                </a:solidFill>
                <a:effectLst/>
                <a:latin typeface="Segoe UI" panose="020B0502040204020203" pitchFamily="34" charset="0"/>
                <a:ea typeface="+mn-ea"/>
                <a:cs typeface="+mn-cs"/>
              </a:rPr>
              <a:t>Tailwind Traders, like many other companies is driving digital transformation to get actionable insights from their data.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u="none" strike="noStrike" kern="1200" dirty="0">
                <a:solidFill>
                  <a:schemeClr val="tx1"/>
                </a:solidFill>
                <a:effectLst/>
                <a:latin typeface="Segoe UI" panose="020B0502040204020203" pitchFamily="34" charset="0"/>
                <a:ea typeface="+mn-ea"/>
                <a:cs typeface="+mn-cs"/>
              </a:rPr>
              <a:t>To drive business impact and intelligent decision making, they are taking advantage of a modern data warehouse to build a cloud-scale analytics solution.</a:t>
            </a:r>
            <a:r>
              <a:rPr lang="en-US" sz="882" b="0" i="0" u="none" strike="noStrike" kern="1200" dirty="0">
                <a:solidFill>
                  <a:schemeClr val="tx1"/>
                </a:solidFill>
                <a:effectLst/>
                <a:latin typeface="Segoe UI" panose="020B0502040204020203" pitchFamily="34" charset="0"/>
                <a:ea typeface="+mn-ea"/>
                <a:cs typeface="+mn-cs"/>
              </a:rPr>
              <a:t> </a:t>
            </a:r>
          </a:p>
          <a:p>
            <a:endParaRPr lang="en-US" sz="800" dirty="0"/>
          </a:p>
          <a:p>
            <a:endParaRPr lang="en-US" sz="800" dirty="0"/>
          </a:p>
          <a:p>
            <a:r>
              <a:rPr lang="en-US" sz="800" dirty="0"/>
              <a:t>Digital transformation &amp; Data Estate Modernization, it’s the topic of the day, and for a good reason!</a:t>
            </a:r>
            <a:br>
              <a:rPr lang="en-US" sz="800" dirty="0"/>
            </a:br>
            <a:r>
              <a:rPr lang="en-US" sz="800" dirty="0"/>
              <a:t>It’s here to stay, It’s a phenomenon that is actively fueling both the success and the failure of every organization.</a:t>
            </a:r>
          </a:p>
          <a:p>
            <a:endParaRPr lang="en-US" sz="800" dirty="0"/>
          </a:p>
          <a:p>
            <a:r>
              <a:rPr lang="en-US" sz="800" dirty="0"/>
              <a:t>So let’s have a look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2/8/2020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31264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TALKING POINTS</a:t>
            </a:r>
          </a:p>
          <a:p>
            <a:br>
              <a:rPr lang="en-US" sz="1200" b="1" kern="1200" dirty="0">
                <a:solidFill>
                  <a:schemeClr val="tx1"/>
                </a:solidFill>
                <a:effectLst/>
                <a:latin typeface="+mn-lt"/>
                <a:ea typeface="+mn-ea"/>
                <a:cs typeface="+mn-cs"/>
              </a:rPr>
            </a:b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organizations  are embracing a digital transformation journey and feel excited about it…and we see organizations are reaping real, tangible rewards.  The positive disruptions are truly amazing.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But we also acknowledge that for some, the whole topic of digital transformation is causing tension. There are legitimate concerns about getting ‘digital transformation’ right and in truth, future success does depend on making this transition.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So… let’s step back a moment. There are some things that can help demystify the whole topic a bit…to help you think about it differently.</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(optional statistics for visualization or as embedded talking points: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Positives: </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91% of business leaders see DT as a way of sparking innovation and finding efficiencies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68% say DT is increasing profits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Negatives: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85% say they must offer digital services or become irrelevant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64% of business leaders say they have less than 4 years to complete a DT or they may go out of business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 Research Report | ISACA, Information Systems Audit and Control Association | 2018</a:t>
            </a:r>
          </a:p>
          <a:p>
            <a:r>
              <a:rPr lang="en-US" sz="1200" kern="1200" dirty="0">
                <a:solidFill>
                  <a:schemeClr val="tx1"/>
                </a:solidFill>
                <a:effectLst/>
                <a:latin typeface="+mn-lt"/>
                <a:ea typeface="+mn-ea"/>
                <a:cs typeface="+mn-cs"/>
              </a:rPr>
              <a:t>Nine in 10 enterprises (91 percent) are attempting digital transformation as they look to spark innovation and explore efficiencies</a:t>
            </a:r>
          </a:p>
          <a:p>
            <a:r>
              <a:rPr lang="en-US" sz="1200" kern="1200" dirty="0">
                <a:solidFill>
                  <a:schemeClr val="tx1"/>
                </a:solidFill>
                <a:effectLst/>
                <a:latin typeface="+mn-lt"/>
                <a:ea typeface="+mn-ea"/>
                <a:cs typeface="+mn-cs"/>
              </a:rPr>
              <a:t>2. Survey | DXC Technology and the Economist Intelligence Unit | 2019</a:t>
            </a:r>
          </a:p>
          <a:p>
            <a:r>
              <a:rPr lang="en-US" sz="1200" kern="1200" dirty="0">
                <a:solidFill>
                  <a:schemeClr val="tx1"/>
                </a:solidFill>
                <a:effectLst/>
                <a:latin typeface="+mn-lt"/>
                <a:ea typeface="+mn-ea"/>
                <a:cs typeface="+mn-cs"/>
              </a:rPr>
              <a:t>68% of respondents say their organization’s annual profitability has increased over the past three years thanks to its digital strategy and 74% say they expect it to rise over the next three years</a:t>
            </a:r>
          </a:p>
          <a:p>
            <a:r>
              <a:rPr lang="en-US" sz="1200" kern="1200" dirty="0">
                <a:solidFill>
                  <a:schemeClr val="tx1"/>
                </a:solidFill>
                <a:effectLst/>
                <a:latin typeface="+mn-lt"/>
                <a:ea typeface="+mn-ea"/>
                <a:cs typeface="+mn-cs"/>
              </a:rPr>
              <a:t>3. Survey | Couchbase | August 2018</a:t>
            </a:r>
          </a:p>
          <a:p>
            <a:r>
              <a:rPr lang="en-US" sz="1200" kern="1200" dirty="0">
                <a:solidFill>
                  <a:schemeClr val="tx1"/>
                </a:solidFill>
                <a:effectLst/>
                <a:latin typeface="+mn-lt"/>
                <a:ea typeface="+mn-ea"/>
                <a:cs typeface="+mn-cs"/>
              </a:rPr>
              <a:t>85 percent of respondents said disruption in their industry has accelerated over the past 12 months, and 86 percent believe businesses will have to adapt to providing digital services in the next 12 months, or accept they will become less relevant</a:t>
            </a:r>
          </a:p>
          <a:p>
            <a:r>
              <a:rPr lang="en-US" sz="1200" kern="1200" dirty="0">
                <a:solidFill>
                  <a:schemeClr val="tx1"/>
                </a:solidFill>
                <a:effectLst/>
                <a:latin typeface="+mn-lt"/>
                <a:ea typeface="+mn-ea"/>
                <a:cs typeface="+mn-cs"/>
              </a:rPr>
              <a:t>4. Survey | Couchbase | August 2018</a:t>
            </a:r>
          </a:p>
          <a:p>
            <a:r>
              <a:rPr lang="en-US" sz="1200" kern="1200" dirty="0">
                <a:solidFill>
                  <a:schemeClr val="tx1"/>
                </a:solidFill>
                <a:effectLst/>
                <a:latin typeface="+mn-lt"/>
                <a:ea typeface="+mn-ea"/>
                <a:cs typeface="+mn-cs"/>
              </a:rPr>
              <a:t>64 percent believe those that can’t keep up with digital innovations will go out of business or be absorbed by a competitor in fewer than four years</a:t>
            </a:r>
          </a:p>
          <a:p>
            <a:r>
              <a:rPr lang="en-US" sz="120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085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endParaRPr lang="en-US" dirty="0"/>
          </a:p>
          <a:p>
            <a:r>
              <a:rPr lang="en-US" dirty="0"/>
              <a:t>So let’s spend a moment identifying what prevents companies from capitalizing on that data growth?</a:t>
            </a:r>
          </a:p>
          <a:p>
            <a:endParaRPr lang="en-US" dirty="0"/>
          </a:p>
          <a:p>
            <a:r>
              <a:rPr lang="en-US" dirty="0"/>
              <a:t>Historically there have been challenges with on-premises solutions.</a:t>
            </a:r>
          </a:p>
          <a:p>
            <a:endParaRPr lang="en-US" dirty="0"/>
          </a:p>
          <a:p>
            <a:pPr marL="171450" indent="-171450">
              <a:buFont typeface="Arial" panose="020B0604020202020204" pitchFamily="34" charset="0"/>
              <a:buChar char="•"/>
            </a:pPr>
            <a:r>
              <a:rPr lang="en-US" b="1" dirty="0"/>
              <a:t>Data exists in silos</a:t>
            </a:r>
            <a:r>
              <a:rPr lang="en-US" dirty="0"/>
              <a:t>: There are all sorts of data coming in, stored across databases that power the applications or lifeblood of a company, data from sensors and devices, external data sources from media, and more. But harnessing that data is difficult and costly. Furthermore, connecting that data in ways that drives deeper insights poses even greater challenges.</a:t>
            </a:r>
          </a:p>
          <a:p>
            <a:pPr marL="171450" indent="-171450">
              <a:buFont typeface="Arial" panose="020B0604020202020204" pitchFamily="34" charset="0"/>
              <a:buChar char="•"/>
            </a:pPr>
            <a:r>
              <a:rPr lang="en-US" b="1" dirty="0"/>
              <a:t>Performance constraints</a:t>
            </a:r>
            <a:r>
              <a:rPr lang="en-US" dirty="0"/>
              <a:t>: On-premises systems reach capacity. Customers are having to make strategic decisions about how to scale and how to do it cost effectively.</a:t>
            </a:r>
          </a:p>
          <a:p>
            <a:pPr marL="171450" indent="-171450">
              <a:buFont typeface="Arial" panose="020B0604020202020204" pitchFamily="34" charset="0"/>
              <a:buChar char="•"/>
            </a:pPr>
            <a:r>
              <a:rPr lang="en-US" b="1" dirty="0"/>
              <a:t>Complexity of solutions</a:t>
            </a:r>
            <a:r>
              <a:rPr lang="en-US" dirty="0"/>
              <a:t>: Over time, companies have adopted a variety of products or solutions to solve specific business needs. They now find that they have a diverse set of tools, on premise and in the cloud, all with their unique tool sets and cost models, and skill sets requires to use them. It is hard to skill up and scale these offerings for the whole company to take advantage of, and costing is no longer transparent…the invoice has many line items to manage.</a:t>
            </a:r>
          </a:p>
          <a:p>
            <a:pPr marL="171450" indent="-171450">
              <a:buFont typeface="Arial" panose="020B0604020202020204" pitchFamily="34" charset="0"/>
              <a:buChar char="•"/>
            </a:pPr>
            <a:r>
              <a:rPr lang="en-US" b="1" dirty="0"/>
              <a:t>This comes to rising costs</a:t>
            </a:r>
            <a:r>
              <a:rPr lang="en-US" dirty="0"/>
              <a:t>. Scaling up and adding hardware, paying for multiple toolsets that have some overlapping capabilities but lacking the scale, or ubiquity to do more than a purpose driven task well,  and hiring resources with the specific skills needed adds up. And suddenly, companies looking to get ahead and maximize ROI with data are finding it challenging to harness it for transformation.</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PRESENTER NOTES AND GUIDANCE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Use this slide as an opportunity to learn about your audience. Many; if not all, will have on-premises solutions such as Line of Business (LOB) applications with supporting databases hosted in technologies such as SQL Server, or on premises legacy data warehouses.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Each of these challenges will be recognizable to them.</a:t>
            </a:r>
            <a:br>
              <a:rPr lang="en-US" dirty="0"/>
            </a:b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109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dirty="0"/>
              <a:t>To derive real value from your data, you require a comprehensive platform with familiar tools and a robust ecosystem of partners and ISVS to deliver the solutions you need at cloud scale</a:t>
            </a:r>
          </a:p>
          <a:p>
            <a:endParaRPr lang="en-US" dirty="0"/>
          </a:p>
          <a:p>
            <a:pPr marL="171450" indent="-171450">
              <a:buFont typeface="Arial" panose="020B0604020202020204" pitchFamily="34" charset="0"/>
              <a:buChar char="•"/>
            </a:pPr>
            <a:r>
              <a:rPr lang="en-US" b="1" dirty="0"/>
              <a:t>One hub for all data</a:t>
            </a:r>
            <a:r>
              <a:rPr lang="en-US" dirty="0"/>
              <a:t>: This is one of the most significant pain points we hear from customers. How can I get access to all of the data internally and externally to my organization. Each system needs its own database, that is true. Microsoft’s analytics solution is able to connect to those data sources and bring that data into a cloud scale data warehouse solution for deriving insights, from a variety of data sources. </a:t>
            </a:r>
          </a:p>
          <a:p>
            <a:pPr marL="171450" indent="-171450">
              <a:buFont typeface="Arial" panose="020B0604020202020204" pitchFamily="34" charset="0"/>
              <a:buChar char="•"/>
            </a:pPr>
            <a:r>
              <a:rPr lang="en-US" b="1" dirty="0"/>
              <a:t>Unlimited data scale</a:t>
            </a:r>
            <a:r>
              <a:rPr lang="en-US" dirty="0"/>
              <a:t>: Not only can Microsoft’s solution process these diverse types of data, it can do it at scale, without constraints typically associated with existing on premises solutions.</a:t>
            </a:r>
          </a:p>
          <a:p>
            <a:pPr marL="171450" indent="-171450">
              <a:buFont typeface="Arial" panose="020B0604020202020204" pitchFamily="34" charset="0"/>
              <a:buChar char="•"/>
            </a:pPr>
            <a:r>
              <a:rPr lang="en-US" b="1" dirty="0"/>
              <a:t>Familiar tools and ecosystem</a:t>
            </a:r>
            <a:r>
              <a:rPr lang="en-US" dirty="0"/>
              <a:t>: And, you don’t have to hire a number of specialists to manage a niche tool. Microsoft’s offerings provide familiar tools and ecosystem to help you leverage your investment quickly.</a:t>
            </a:r>
          </a:p>
          <a:p>
            <a:pPr marL="171450" indent="-171450">
              <a:buFont typeface="Arial" panose="020B0604020202020204" pitchFamily="34" charset="0"/>
              <a:buChar char="•"/>
            </a:pPr>
            <a:r>
              <a:rPr lang="en-US" b="1" dirty="0"/>
              <a:t>Lower TCO</a:t>
            </a:r>
            <a:r>
              <a:rPr lang="en-US" dirty="0"/>
              <a:t>: The benefits noted all accrue to a lower TCO.</a:t>
            </a:r>
          </a:p>
          <a:p>
            <a:endParaRPr lang="en-US" b="1"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76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dirty="0"/>
              <a:t>Across all organizations and industries, common use cases are identified by the need for:</a:t>
            </a:r>
          </a:p>
          <a:p>
            <a:endParaRPr lang="en-US" dirty="0"/>
          </a:p>
          <a:p>
            <a:r>
              <a:rPr lang="en-US" b="1" dirty="0"/>
              <a:t>Modern data warehousing: </a:t>
            </a:r>
            <a:r>
              <a:rPr lang="en-US" dirty="0"/>
              <a:t>The ability to integrate all data, including big data, with the ability to reason over data for analytics and reporting purposes, and reason over data, independent of its location or structure</a:t>
            </a:r>
          </a:p>
          <a:p>
            <a:r>
              <a:rPr lang="en-US" b="1" dirty="0"/>
              <a:t>Advanced Analytics</a:t>
            </a:r>
            <a:r>
              <a:rPr lang="en-US" dirty="0"/>
              <a:t> – go beyond the area of reporting, and driving analysis and turn your wealth of data into the ability to “predict what happens next”</a:t>
            </a:r>
          </a:p>
          <a:p>
            <a:r>
              <a:rPr lang="en-US" b="1" dirty="0"/>
              <a:t>Real time Analytics </a:t>
            </a:r>
            <a:r>
              <a:rPr lang="en-US" dirty="0"/>
              <a:t>–capture, store and analyze data in real-time or near-real time</a:t>
            </a:r>
          </a:p>
          <a:p>
            <a:endParaRPr lang="en-US" b="1"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192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149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68200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887656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40427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8022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239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8195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821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9095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18236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9406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001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001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205990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1768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397632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400779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2817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383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9284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9531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20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38693203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4252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0467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5127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8364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2374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83366397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20630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88775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8853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810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8910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984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08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30926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58309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64149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81584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98973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46805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353624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722642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474490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4229721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067550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460684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5581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619873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526497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5258328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55009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31735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2013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48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5918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400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026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7515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21512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99913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0060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3431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0568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7861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90518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512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3185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1940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6414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7190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6279704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335761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3666449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40947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700552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98591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831791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60567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1960108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5592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008546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671704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655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4315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92275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058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59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57324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37382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15586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7296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4193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93051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93548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62019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972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109361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07143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071249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61421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38645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888604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868586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41096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90778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107650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484837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868878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41105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990645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6224428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59246153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323806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33581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9010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4323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4127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04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951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186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9612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4954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337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88719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05586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3377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68977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2393280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1713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3880919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67305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412617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54590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59122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99432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822010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502636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11795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712066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327275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871715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871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5048047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8608487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1735341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91252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28309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2550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38693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6802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216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175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40716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2060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6814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86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9706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3241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36420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701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031897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553192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190253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15897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52681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772536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907620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967569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585174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218145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00467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559413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32023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6646472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7758187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8291112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915406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392387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9601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5218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9990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450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326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5212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041553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389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1022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5537744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13157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3830127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35686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361116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035796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172727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55180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1512430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0862363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667810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1546335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81703088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9617267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7505327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40342748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772851620"/>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spTree>
    <p:extLst>
      <p:ext uri="{BB962C8B-B14F-4D97-AF65-F5344CB8AC3E}">
        <p14:creationId xmlns:p14="http://schemas.microsoft.com/office/powerpoint/2010/main" val="2828521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607875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578248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404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1586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16095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1242071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a:t>Click to edit Master title style</a:t>
            </a:r>
          </a:p>
        </p:txBody>
      </p:sp>
    </p:spTree>
    <p:extLst>
      <p:ext uri="{BB962C8B-B14F-4D97-AF65-F5344CB8AC3E}">
        <p14:creationId xmlns:p14="http://schemas.microsoft.com/office/powerpoint/2010/main" val="37162814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50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49153688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5863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8821727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2318061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283206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35842293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20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403571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7C111E33-E2B8-4433-B386-6717E408133B}"/>
              </a:ext>
            </a:extLst>
          </p:cNvPr>
          <p:cNvSpPr>
            <a:spLocks noGrp="1"/>
          </p:cNvSpPr>
          <p:nvPr>
            <p:ph type="body" sz="quarter" idx="10"/>
          </p:nvPr>
        </p:nvSpPr>
        <p:spPr>
          <a:xfrm>
            <a:off x="584200" y="2611853"/>
            <a:ext cx="6314541" cy="1403461"/>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C796AF52-6BF1-4287-8EC6-C7FA210A7EEB}"/>
              </a:ext>
            </a:extLst>
          </p:cNvPr>
          <p:cNvSpPr>
            <a:spLocks noGrp="1"/>
          </p:cNvSpPr>
          <p:nvPr>
            <p:ph type="title"/>
          </p:nvPr>
        </p:nvSpPr>
        <p:spPr>
          <a:xfrm>
            <a:off x="584200" y="1588341"/>
            <a:ext cx="6219943" cy="553998"/>
          </a:xfrm>
        </p:spPr>
        <p:txBody>
          <a:bodyPr anchor="b"/>
          <a:lstStyle>
            <a:lvl1pPr>
              <a:defRPr sz="3600"/>
            </a:lvl1pPr>
          </a:lstStyle>
          <a:p>
            <a:r>
              <a:rPr lang="en-US"/>
              <a:t>Click to edit Master title style</a:t>
            </a:r>
          </a:p>
        </p:txBody>
      </p:sp>
      <p:sp>
        <p:nvSpPr>
          <p:cNvPr id="10" name="Rectangle 9">
            <a:extLst>
              <a:ext uri="{FF2B5EF4-FFF2-40B4-BE49-F238E27FC236}">
                <a16:creationId xmlns:a16="http://schemas.microsoft.com/office/drawing/2014/main" id="{219702E6-C8ED-4606-95F4-AFC9DC1BCBB6}"/>
              </a:ext>
            </a:extLst>
          </p:cNvPr>
          <p:cNvSpPr/>
          <p:nvPr userDrawn="1"/>
        </p:nvSpPr>
        <p:spPr bwMode="auto">
          <a:xfrm>
            <a:off x="7199921" y="624932"/>
            <a:ext cx="4698392" cy="5608135"/>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a:solidFill>
                  <a:schemeClr val="accent2"/>
                </a:solidFill>
                <a:latin typeface="Segoe UI Semibold"/>
              </a:rPr>
              <a:t> </a:t>
            </a:r>
          </a:p>
          <a:p>
            <a:pPr algn="ctr" defTabSz="932472" fontAlgn="base">
              <a:lnSpc>
                <a:spcPct val="90000"/>
              </a:lnSpc>
              <a:spcBef>
                <a:spcPct val="0"/>
              </a:spcBef>
              <a:spcAft>
                <a:spcPct val="0"/>
              </a:spcAft>
            </a:pPr>
            <a:endParaRPr lang="en-US" sz="1600">
              <a:solidFill>
                <a:schemeClr val="accent2"/>
              </a:solidFill>
              <a:latin typeface="Segoe UI Semibold"/>
            </a:endParaRPr>
          </a:p>
        </p:txBody>
      </p:sp>
    </p:spTree>
    <p:extLst>
      <p:ext uri="{BB962C8B-B14F-4D97-AF65-F5344CB8AC3E}">
        <p14:creationId xmlns:p14="http://schemas.microsoft.com/office/powerpoint/2010/main" val="2627138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pos="6024">
          <p15:clr>
            <a:srgbClr val="FBAE40"/>
          </p15:clr>
        </p15:guide>
        <p15:guide id="3"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28068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90443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43847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54262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267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5775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520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2204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226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0380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35710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92175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44281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24125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32434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079158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284044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9448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120215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6792475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1505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479971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296231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7569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015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79201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862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9184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305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2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28615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34" Type="http://schemas.openxmlformats.org/officeDocument/2006/relationships/theme" Target="../theme/theme1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slideLayout" Target="../slideLayouts/slideLayout252.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slideLayout" Target="../slideLayouts/slideLayout248.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slideLayout" Target="../slideLayouts/slideLayout250.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 Id="rId35" Type="http://schemas.openxmlformats.org/officeDocument/2006/relationships/image" Target="../media/image1.emf"/><Relationship Id="rId8"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image" Target="../media/image1.emf"/><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theme" Target="../theme/theme11.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8" Type="http://schemas.openxmlformats.org/officeDocument/2006/relationships/slideLayout" Target="../slideLayouts/slideLayout26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 Type="http://schemas.openxmlformats.org/officeDocument/2006/relationships/slideLayout" Target="../slideLayouts/slideLayout286.xml"/><Relationship Id="rId21" Type="http://schemas.openxmlformats.org/officeDocument/2006/relationships/slideLayout" Target="../slideLayouts/slideLayout304.xml"/><Relationship Id="rId34" Type="http://schemas.openxmlformats.org/officeDocument/2006/relationships/image" Target="../media/image1.emf"/><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33" Type="http://schemas.openxmlformats.org/officeDocument/2006/relationships/theme" Target="../theme/theme12.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29" Type="http://schemas.openxmlformats.org/officeDocument/2006/relationships/slideLayout" Target="../slideLayouts/slideLayout312.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32" Type="http://schemas.openxmlformats.org/officeDocument/2006/relationships/slideLayout" Target="../slideLayouts/slideLayout315.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slideLayout" Target="../slideLayouts/slideLayout311.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31" Type="http://schemas.openxmlformats.org/officeDocument/2006/relationships/slideLayout" Target="../slideLayouts/slideLayout314.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 Id="rId30" Type="http://schemas.openxmlformats.org/officeDocument/2006/relationships/slideLayout" Target="../slideLayouts/slideLayout313.xml"/><Relationship Id="rId8" Type="http://schemas.openxmlformats.org/officeDocument/2006/relationships/slideLayout" Target="../slideLayouts/slideLayout29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image" Target="../media/image10.emf"/><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9.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3.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theme" Target="../theme/theme4.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image" Target="../media/image1.emf"/><Relationship Id="rId8"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image" Target="../media/image25.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theme" Target="../theme/theme5.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image" Target="../media/image1.emf"/><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theme" Target="../theme/theme7.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8" Type="http://schemas.openxmlformats.org/officeDocument/2006/relationships/slideLayout" Target="../slideLayouts/slideLayout13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image" Target="../media/image1.emf"/><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theme" Target="../theme/theme8.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8" Type="http://schemas.openxmlformats.org/officeDocument/2006/relationships/slideLayout" Target="../slideLayouts/slideLayout16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theme" Target="../theme/theme9.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5091" r:id="rId32"/>
    <p:sldLayoutId id="214748522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aka.ms/DATA10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4283649807"/>
      </p:ext>
    </p:extLst>
  </p:cSld>
  <p:clrMap bg1="lt1" tx1="dk1" bg2="lt2" tx2="dk2" accent1="accent1" accent2="accent2" accent3="accent3" accent4="accent4" accent5="accent5" accent6="accent6" hlink="hlink" folHlink="folHlink"/>
  <p:sldLayoutIdLst>
    <p:sldLayoutId id="2147485093" r:id="rId1"/>
    <p:sldLayoutId id="2147485094" r:id="rId2"/>
    <p:sldLayoutId id="2147485095"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aka.ms/DATA40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3634602107"/>
      </p:ext>
    </p:extLst>
  </p:cSld>
  <p:clrMap bg1="lt1" tx1="dk1" bg2="lt2" tx2="dk2" accent1="accent1" accent2="accent2" accent3="accent3" accent4="accent4" accent5="accent5" accent6="accent6" hlink="hlink" folHlink="folHlink"/>
  <p:sldLayoutIdLst>
    <p:sldLayoutId id="2147485127" r:id="rId1"/>
    <p:sldLayoutId id="2147485128" r:id="rId2"/>
    <p:sldLayoutId id="2147485129" r:id="rId3"/>
    <p:sldLayoutId id="2147485130" r:id="rId4"/>
    <p:sldLayoutId id="2147485131" r:id="rId5"/>
    <p:sldLayoutId id="2147485132" r:id="rId6"/>
    <p:sldLayoutId id="2147485133" r:id="rId7"/>
    <p:sldLayoutId id="2147485134" r:id="rId8"/>
    <p:sldLayoutId id="2147485135" r:id="rId9"/>
    <p:sldLayoutId id="2147485136" r:id="rId10"/>
    <p:sldLayoutId id="2147485137" r:id="rId11"/>
    <p:sldLayoutId id="2147485138" r:id="rId12"/>
    <p:sldLayoutId id="2147485139" r:id="rId13"/>
    <p:sldLayoutId id="2147485140" r:id="rId14"/>
    <p:sldLayoutId id="2147485141" r:id="rId15"/>
    <p:sldLayoutId id="2147485142" r:id="rId16"/>
    <p:sldLayoutId id="2147485143" r:id="rId17"/>
    <p:sldLayoutId id="2147485144" r:id="rId18"/>
    <p:sldLayoutId id="2147485145" r:id="rId19"/>
    <p:sldLayoutId id="2147485146" r:id="rId20"/>
    <p:sldLayoutId id="2147485147" r:id="rId21"/>
    <p:sldLayoutId id="2147485148" r:id="rId22"/>
    <p:sldLayoutId id="2147485149" r:id="rId23"/>
    <p:sldLayoutId id="2147485150" r:id="rId24"/>
    <p:sldLayoutId id="2147485151" r:id="rId25"/>
    <p:sldLayoutId id="2147485152" r:id="rId26"/>
    <p:sldLayoutId id="2147485153" r:id="rId27"/>
    <p:sldLayoutId id="2147485154" r:id="rId28"/>
    <p:sldLayoutId id="2147485155" r:id="rId29"/>
    <p:sldLayoutId id="2147485156" r:id="rId30"/>
    <p:sldLayoutId id="214748515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13905983"/>
      </p:ext>
    </p:extLst>
  </p:cSld>
  <p:clrMap bg1="lt1" tx1="dk1" bg2="lt2" tx2="dk2" accent1="accent1" accent2="accent2" accent3="accent3" accent4="accent4" accent5="accent5" accent6="accent6" hlink="hlink" folHlink="folHlink"/>
  <p:sldLayoutIdLst>
    <p:sldLayoutId id="2147485193" r:id="rId1"/>
    <p:sldLayoutId id="2147485194" r:id="rId2"/>
    <p:sldLayoutId id="2147485195" r:id="rId3"/>
    <p:sldLayoutId id="2147485196" r:id="rId4"/>
    <p:sldLayoutId id="2147485197" r:id="rId5"/>
    <p:sldLayoutId id="2147485198" r:id="rId6"/>
    <p:sldLayoutId id="2147485199" r:id="rId7"/>
    <p:sldLayoutId id="2147485200" r:id="rId8"/>
    <p:sldLayoutId id="2147485201" r:id="rId9"/>
    <p:sldLayoutId id="2147485202" r:id="rId10"/>
    <p:sldLayoutId id="2147485203" r:id="rId11"/>
    <p:sldLayoutId id="2147485204" r:id="rId12"/>
    <p:sldLayoutId id="2147485205" r:id="rId13"/>
    <p:sldLayoutId id="2147485206" r:id="rId14"/>
    <p:sldLayoutId id="2147485207" r:id="rId15"/>
    <p:sldLayoutId id="2147485208" r:id="rId16"/>
    <p:sldLayoutId id="2147485209" r:id="rId17"/>
    <p:sldLayoutId id="2147485210" r:id="rId18"/>
    <p:sldLayoutId id="2147485211" r:id="rId19"/>
    <p:sldLayoutId id="2147485212" r:id="rId20"/>
    <p:sldLayoutId id="2147485213" r:id="rId21"/>
    <p:sldLayoutId id="2147485214" r:id="rId22"/>
    <p:sldLayoutId id="2147485215" r:id="rId23"/>
    <p:sldLayoutId id="2147485216" r:id="rId24"/>
    <p:sldLayoutId id="2147485217" r:id="rId25"/>
    <p:sldLayoutId id="2147485218" r:id="rId26"/>
    <p:sldLayoutId id="2147485219" r:id="rId27"/>
    <p:sldLayoutId id="2147485220" r:id="rId28"/>
    <p:sldLayoutId id="2147485221" r:id="rId29"/>
    <p:sldLayoutId id="2147485222" r:id="rId30"/>
    <p:sldLayoutId id="2147485223" r:id="rId31"/>
    <p:sldLayoutId id="214748522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MSIgniteTheTour</a:t>
            </a:r>
            <a:endParaRPr lang="en-US" dirty="0">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6"/>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
        <p:nvSpPr>
          <p:cNvPr id="7" name="Text Placeholder 4">
            <a:extLst>
              <a:ext uri="{FF2B5EF4-FFF2-40B4-BE49-F238E27FC236}">
                <a16:creationId xmlns:a16="http://schemas.microsoft.com/office/drawing/2014/main" id="{6AE7AA7C-AF61-5B49-8D5E-4DBF36231860}"/>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2013079807"/>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887" r:id="rId21"/>
    <p:sldLayoutId id="2147484888" r:id="rId22"/>
    <p:sldLayoutId id="2147484889" r:id="rId23"/>
    <p:sldLayoutId id="2147484890" r:id="rId24"/>
    <p:sldLayoutId id="2147484891" r:id="rId25"/>
    <p:sldLayoutId id="2147484892" r:id="rId26"/>
    <p:sldLayoutId id="2147484893" r:id="rId27"/>
    <p:sldLayoutId id="2147484894" r:id="rId28"/>
    <p:sldLayoutId id="2147484895" r:id="rId29"/>
    <p:sldLayoutId id="2147484896" r:id="rId30"/>
    <p:sldLayoutId id="2147484897" r:id="rId31"/>
    <p:sldLayoutId id="2147484898" r:id="rId32"/>
    <p:sldLayoutId id="2147485226" r:id="rId33"/>
    <p:sldLayoutId id="2147485227" r:id="rId3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0ACA90D2-35C8-4B44-A7C4-D1B4BCD056E7}"/>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aka.ms/DATA10</a:t>
            </a:r>
          </a:p>
        </p:txBody>
      </p:sp>
      <p:sp>
        <p:nvSpPr>
          <p:cNvPr id="50" name="Text Placeholder 4">
            <a:extLst>
              <a:ext uri="{FF2B5EF4-FFF2-40B4-BE49-F238E27FC236}">
                <a16:creationId xmlns:a16="http://schemas.microsoft.com/office/drawing/2014/main" id="{49C71551-80CA-0741-94A3-3D0C549CA756}"/>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2005763800"/>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 id="2147484920" r:id="rId21"/>
    <p:sldLayoutId id="2147484921" r:id="rId22"/>
    <p:sldLayoutId id="2147484922" r:id="rId23"/>
    <p:sldLayoutId id="2147484923" r:id="rId24"/>
    <p:sldLayoutId id="2147484924" r:id="rId25"/>
    <p:sldLayoutId id="2147484925" r:id="rId26"/>
    <p:sldLayoutId id="2147484926" r:id="rId27"/>
    <p:sldLayoutId id="2147484927" r:id="rId28"/>
    <p:sldLayoutId id="2147484928" r:id="rId29"/>
    <p:sldLayoutId id="2147484929" r:id="rId30"/>
    <p:sldLayoutId id="2147484930" r:id="rId31"/>
    <p:sldLayoutId id="2147484931" r:id="rId32"/>
    <p:sldLayoutId id="214748493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4">
            <a:extLst>
              <a:ext uri="{FF2B5EF4-FFF2-40B4-BE49-F238E27FC236}">
                <a16:creationId xmlns:a16="http://schemas.microsoft.com/office/drawing/2014/main" id="{A9238B4D-6C7A-BD4F-AAEA-5AA5013D23A7}"/>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aka.ms/DATA10</a:t>
            </a:r>
          </a:p>
        </p:txBody>
      </p:sp>
      <p:sp>
        <p:nvSpPr>
          <p:cNvPr id="50" name="Text Placeholder 4">
            <a:extLst>
              <a:ext uri="{FF2B5EF4-FFF2-40B4-BE49-F238E27FC236}">
                <a16:creationId xmlns:a16="http://schemas.microsoft.com/office/drawing/2014/main" id="{191F4293-D509-594C-B155-3AD398442A5F}"/>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1115884544"/>
      </p:ext>
    </p:extLst>
  </p:cSld>
  <p:clrMap bg1="lt1" tx1="dk1" bg2="lt2" tx2="dk2" accent1="accent1" accent2="accent2" accent3="accent3" accent4="accent4" accent5="accent5" accent6="accent6" hlink="hlink" folHlink="folHlink"/>
  <p:sldLayoutIdLst>
    <p:sldLayoutId id="2147484934" r:id="rId1"/>
    <p:sldLayoutId id="2147484935" r:id="rId2"/>
    <p:sldLayoutId id="2147484936" r:id="rId3"/>
    <p:sldLayoutId id="2147484937" r:id="rId4"/>
    <p:sldLayoutId id="2147484938" r:id="rId5"/>
    <p:sldLayoutId id="2147484939" r:id="rId6"/>
    <p:sldLayoutId id="2147484940" r:id="rId7"/>
    <p:sldLayoutId id="2147484941" r:id="rId8"/>
    <p:sldLayoutId id="2147484942" r:id="rId9"/>
    <p:sldLayoutId id="2147484943" r:id="rId10"/>
    <p:sldLayoutId id="2147484944" r:id="rId11"/>
    <p:sldLayoutId id="2147484945" r:id="rId12"/>
    <p:sldLayoutId id="2147484946" r:id="rId13"/>
    <p:sldLayoutId id="2147484947" r:id="rId14"/>
    <p:sldLayoutId id="2147484948" r:id="rId15"/>
    <p:sldLayoutId id="2147484949" r:id="rId16"/>
    <p:sldLayoutId id="2147484950" r:id="rId17"/>
    <p:sldLayoutId id="2147484951" r:id="rId18"/>
    <p:sldLayoutId id="2147484952" r:id="rId19"/>
    <p:sldLayoutId id="2147484953" r:id="rId20"/>
    <p:sldLayoutId id="2147484954" r:id="rId21"/>
    <p:sldLayoutId id="2147484955" r:id="rId22"/>
    <p:sldLayoutId id="2147484956" r:id="rId23"/>
    <p:sldLayoutId id="2147484957" r:id="rId24"/>
    <p:sldLayoutId id="2147484958" r:id="rId25"/>
    <p:sldLayoutId id="2147484959" r:id="rId26"/>
    <p:sldLayoutId id="214748496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aka.ms/DATA10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MSIgniteTheTour</a:t>
            </a:r>
            <a:endParaRPr lang="en-US" dirty="0">
              <a:solidFill>
                <a:schemeClr val="bg1"/>
              </a:solidFill>
            </a:endParaRPr>
          </a:p>
        </p:txBody>
      </p:sp>
    </p:spTree>
    <p:extLst>
      <p:ext uri="{BB962C8B-B14F-4D97-AF65-F5344CB8AC3E}">
        <p14:creationId xmlns:p14="http://schemas.microsoft.com/office/powerpoint/2010/main" val="2751026163"/>
      </p:ext>
    </p:extLst>
  </p:cSld>
  <p:clrMap bg1="lt1" tx1="dk1" bg2="lt2" tx2="dk2" accent1="accent1" accent2="accent2" accent3="accent3" accent4="accent4" accent5="accent5" accent6="accent6" hlink="hlink" folHlink="folHlink"/>
  <p:sldLayoutIdLst>
    <p:sldLayoutId id="214748496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aka.ms/DATA10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564309613"/>
      </p:ext>
    </p:extLst>
  </p:cSld>
  <p:clrMap bg1="lt1" tx1="dk1" bg2="lt2" tx2="dk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 id="2147484968" r:id="rId5"/>
    <p:sldLayoutId id="2147484969" r:id="rId6"/>
    <p:sldLayoutId id="2147484970" r:id="rId7"/>
    <p:sldLayoutId id="2147484971" r:id="rId8"/>
    <p:sldLayoutId id="2147484972" r:id="rId9"/>
    <p:sldLayoutId id="2147484973" r:id="rId10"/>
    <p:sldLayoutId id="2147484974" r:id="rId11"/>
    <p:sldLayoutId id="2147484975" r:id="rId12"/>
    <p:sldLayoutId id="2147484976" r:id="rId13"/>
    <p:sldLayoutId id="2147484977" r:id="rId14"/>
    <p:sldLayoutId id="2147484978" r:id="rId15"/>
    <p:sldLayoutId id="2147484979" r:id="rId16"/>
    <p:sldLayoutId id="2147484980" r:id="rId17"/>
    <p:sldLayoutId id="2147484981" r:id="rId18"/>
    <p:sldLayoutId id="2147484982" r:id="rId19"/>
    <p:sldLayoutId id="2147484983" r:id="rId20"/>
    <p:sldLayoutId id="2147484984" r:id="rId21"/>
    <p:sldLayoutId id="2147484985" r:id="rId22"/>
    <p:sldLayoutId id="2147484986" r:id="rId23"/>
    <p:sldLayoutId id="2147484987" r:id="rId24"/>
    <p:sldLayoutId id="2147484988" r:id="rId25"/>
    <p:sldLayoutId id="2147484989" r:id="rId26"/>
    <p:sldLayoutId id="2147484990" r:id="rId27"/>
    <p:sldLayoutId id="2147484991" r:id="rId28"/>
    <p:sldLayoutId id="2147484992" r:id="rId29"/>
    <p:sldLayoutId id="2147484993" r:id="rId30"/>
    <p:sldLayoutId id="214748499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19925157"/>
      </p:ext>
    </p:extLst>
  </p:cSld>
  <p:clrMap bg1="lt1" tx1="dk1" bg2="lt2" tx2="dk2" accent1="accent1" accent2="accent2" accent3="accent3" accent4="accent4" accent5="accent5" accent6="accent6" hlink="hlink" folHlink="folHlink"/>
  <p:sldLayoutIdLst>
    <p:sldLayoutId id="2147484997" r:id="rId1"/>
    <p:sldLayoutId id="2147484998" r:id="rId2"/>
    <p:sldLayoutId id="2147484999" r:id="rId3"/>
    <p:sldLayoutId id="2147485000" r:id="rId4"/>
    <p:sldLayoutId id="2147485001" r:id="rId5"/>
    <p:sldLayoutId id="2147485002" r:id="rId6"/>
    <p:sldLayoutId id="2147485003" r:id="rId7"/>
    <p:sldLayoutId id="2147485004" r:id="rId8"/>
    <p:sldLayoutId id="2147485005" r:id="rId9"/>
    <p:sldLayoutId id="2147485006" r:id="rId10"/>
    <p:sldLayoutId id="2147485007" r:id="rId11"/>
    <p:sldLayoutId id="2147485008" r:id="rId12"/>
    <p:sldLayoutId id="2147485009" r:id="rId13"/>
    <p:sldLayoutId id="2147485010" r:id="rId14"/>
    <p:sldLayoutId id="2147485011" r:id="rId15"/>
    <p:sldLayoutId id="2147485012" r:id="rId16"/>
    <p:sldLayoutId id="2147485013" r:id="rId17"/>
    <p:sldLayoutId id="2147485014" r:id="rId18"/>
    <p:sldLayoutId id="2147485015" r:id="rId19"/>
    <p:sldLayoutId id="2147485016" r:id="rId20"/>
    <p:sldLayoutId id="2147485017" r:id="rId21"/>
    <p:sldLayoutId id="2147485018" r:id="rId22"/>
    <p:sldLayoutId id="2147485019" r:id="rId23"/>
    <p:sldLayoutId id="2147485020" r:id="rId24"/>
    <p:sldLayoutId id="2147485021" r:id="rId25"/>
    <p:sldLayoutId id="2147485022" r:id="rId26"/>
    <p:sldLayoutId id="2147485023" r:id="rId27"/>
    <p:sldLayoutId id="2147485024" r:id="rId28"/>
    <p:sldLayoutId id="2147485025" r:id="rId29"/>
    <p:sldLayoutId id="2147485026" r:id="rId30"/>
    <p:sldLayoutId id="214748502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9.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1.xml"/><Relationship Id="rId7" Type="http://schemas.openxmlformats.org/officeDocument/2006/relationships/image" Target="../media/image46.svg"/><Relationship Id="rId2" Type="http://schemas.openxmlformats.org/officeDocument/2006/relationships/slideLayout" Target="../slideLayouts/slideLayout44.xml"/><Relationship Id="rId1" Type="http://schemas.openxmlformats.org/officeDocument/2006/relationships/tags" Target="../tags/tag10.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8.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3.xml"/><Relationship Id="rId1" Type="http://schemas.openxmlformats.org/officeDocument/2006/relationships/slideLayout" Target="../slideLayouts/slideLayout44.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9.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18" Type="http://schemas.openxmlformats.org/officeDocument/2006/relationships/image" Target="../media/image68.png"/><Relationship Id="rId3" Type="http://schemas.openxmlformats.org/officeDocument/2006/relationships/notesSlide" Target="../notesSlides/notesSlide17.xml"/><Relationship Id="rId21" Type="http://schemas.openxmlformats.org/officeDocument/2006/relationships/image" Target="../media/image71.svg"/><Relationship Id="rId7" Type="http://schemas.openxmlformats.org/officeDocument/2006/relationships/image" Target="../media/image57.sv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slideLayout" Target="../slideLayouts/slideLayout44.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tags" Target="../tags/tag12.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19" Type="http://schemas.openxmlformats.org/officeDocument/2006/relationships/image" Target="../media/image69.sv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8.xml"/><Relationship Id="rId7" Type="http://schemas.openxmlformats.org/officeDocument/2006/relationships/image" Target="../media/image46.svg"/><Relationship Id="rId2" Type="http://schemas.openxmlformats.org/officeDocument/2006/relationships/slideLayout" Target="../slideLayouts/slideLayout44.xml"/><Relationship Id="rId1" Type="http://schemas.openxmlformats.org/officeDocument/2006/relationships/tags" Target="../tags/tag13.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0.xml"/><Relationship Id="rId7" Type="http://schemas.openxmlformats.org/officeDocument/2006/relationships/image" Target="../media/image46.svg"/><Relationship Id="rId2" Type="http://schemas.openxmlformats.org/officeDocument/2006/relationships/slideLayout" Target="../slideLayouts/slideLayout44.xml"/><Relationship Id="rId1" Type="http://schemas.openxmlformats.org/officeDocument/2006/relationships/tags" Target="../tags/tag14.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8.sv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21.xml"/><Relationship Id="rId1" Type="http://schemas.openxmlformats.org/officeDocument/2006/relationships/slideLayout" Target="../slideLayouts/slideLayout44.xml"/><Relationship Id="rId6" Type="http://schemas.openxmlformats.org/officeDocument/2006/relationships/image" Target="../media/image52.png"/><Relationship Id="rId5" Type="http://schemas.openxmlformats.org/officeDocument/2006/relationships/image" Target="../media/image51.svg"/><Relationship Id="rId10" Type="http://schemas.openxmlformats.org/officeDocument/2006/relationships/image" Target="../media/image74.png"/><Relationship Id="rId4" Type="http://schemas.openxmlformats.org/officeDocument/2006/relationships/image" Target="../media/image50.png"/><Relationship Id="rId9" Type="http://schemas.openxmlformats.org/officeDocument/2006/relationships/image" Target="../media/image73.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5.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9.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7.xml"/><Relationship Id="rId6" Type="http://schemas.openxmlformats.org/officeDocument/2006/relationships/image" Target="../media/image75.png"/><Relationship Id="rId5" Type="http://schemas.openxmlformats.org/officeDocument/2006/relationships/image" Target="../media/image49.png"/><Relationship Id="rId4" Type="http://schemas.openxmlformats.org/officeDocument/2006/relationships/image" Target="../media/image53.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8.xml"/><Relationship Id="rId1" Type="http://schemas.openxmlformats.org/officeDocument/2006/relationships/tags" Target="../tags/tag17.xml"/><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9.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xml"/><Relationship Id="rId1" Type="http://schemas.openxmlformats.org/officeDocument/2006/relationships/slideLayout" Target="../slideLayouts/slideLayout54.xml"/><Relationship Id="rId5" Type="http://schemas.microsoft.com/office/2007/relationships/hdphoto" Target="../media/hdphoto1.wdp"/><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4.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4.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9.xml"/><Relationship Id="rId7" Type="http://schemas.openxmlformats.org/officeDocument/2006/relationships/image" Target="../media/image46.svg"/><Relationship Id="rId2" Type="http://schemas.openxmlformats.org/officeDocument/2006/relationships/slideLayout" Target="../slideLayouts/slideLayout44.xml"/><Relationship Id="rId1" Type="http://schemas.openxmlformats.org/officeDocument/2006/relationships/tags" Target="../tags/tag8.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solidFill>
            <a:srgbClr val="ED7D31"/>
          </a:solidFill>
        </p:spPr>
        <p:txBody>
          <a:bodyPr/>
          <a:lstStyle/>
          <a:p>
            <a:endParaRPr lang="en-US" dirty="0"/>
          </a:p>
        </p:txBody>
      </p:sp>
      <p:sp>
        <p:nvSpPr>
          <p:cNvPr id="5" name="Text Placeholder 5">
            <a:extLst>
              <a:ext uri="{FF2B5EF4-FFF2-40B4-BE49-F238E27FC236}">
                <a16:creationId xmlns:a16="http://schemas.microsoft.com/office/drawing/2014/main" id="{4A50B3E1-F33E-C54E-8D57-DF4E3A4704CE}"/>
              </a:ext>
            </a:extLst>
          </p:cNvPr>
          <p:cNvSpPr txBox="1">
            <a:spLocks/>
          </p:cNvSpPr>
          <p:nvPr/>
        </p:nvSpPr>
        <p:spPr bwMode="white">
          <a:xfrm>
            <a:off x="584200" y="2153331"/>
            <a:ext cx="11018838" cy="243759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How to build a modern data warehouse on Azure</a:t>
            </a:r>
          </a:p>
          <a:p>
            <a:r>
              <a:rPr lang="en-US" i="1" dirty="0"/>
              <a:t>How Azure services work together to deliver MDW and Cloud Scale Analytics</a:t>
            </a:r>
          </a:p>
          <a:p>
            <a:r>
              <a:rPr lang="en-US" i="1" dirty="0"/>
              <a:t>The evolution of Cloud Scale Analytics on Azure</a:t>
            </a:r>
          </a:p>
        </p:txBody>
      </p:sp>
      <p:sp>
        <p:nvSpPr>
          <p:cNvPr id="4" name="Title 3"/>
          <p:cNvSpPr>
            <a:spLocks noGrp="1"/>
          </p:cNvSpPr>
          <p:nvPr>
            <p:ph type="title"/>
          </p:nvPr>
        </p:nvSpPr>
        <p:spPr>
          <a:xfrm>
            <a:off x="588263" y="457200"/>
            <a:ext cx="11018520" cy="492443"/>
          </a:xfrm>
        </p:spPr>
        <p:txBody>
          <a:bodyPr/>
          <a:lstStyle/>
          <a:p>
            <a:r>
              <a:rPr lang="en-US" sz="3200" dirty="0">
                <a:latin typeface="Segoe UI"/>
                <a:cs typeface="Segoe UI"/>
              </a:rPr>
              <a:t>Internal Presenter Notes: What Attendees Should Take Away</a:t>
            </a:r>
          </a:p>
        </p:txBody>
      </p:sp>
    </p:spTree>
    <p:custDataLst>
      <p:tags r:id="rId1"/>
    </p:custDataLst>
    <p:extLst>
      <p:ext uri="{BB962C8B-B14F-4D97-AF65-F5344CB8AC3E}">
        <p14:creationId xmlns:p14="http://schemas.microsoft.com/office/powerpoint/2010/main" val="2844493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dirty="0">
                <a:cs typeface="Segoe UI"/>
              </a:rPr>
              <a:t>Building the modern data warehouse</a:t>
            </a:r>
            <a:endParaRPr lang="en-US" sz="3600" dirty="0"/>
          </a:p>
        </p:txBody>
      </p:sp>
    </p:spTree>
    <p:custDataLst>
      <p:tags r:id="rId1"/>
    </p:custDataLst>
    <p:extLst>
      <p:ext uri="{BB962C8B-B14F-4D97-AF65-F5344CB8AC3E}">
        <p14:creationId xmlns:p14="http://schemas.microsoft.com/office/powerpoint/2010/main" val="4018593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424" y="222583"/>
            <a:ext cx="11336039" cy="758022"/>
          </a:xfrm>
        </p:spPr>
        <p:txBody>
          <a:bodyPr/>
          <a:lstStyle/>
          <a:p>
            <a:r>
              <a:rPr lang="en-US" dirty="0"/>
              <a:t>Modern data warehouse patterns</a:t>
            </a:r>
          </a:p>
        </p:txBody>
      </p:sp>
      <p:sp>
        <p:nvSpPr>
          <p:cNvPr id="44" name="Rectangle 43">
            <a:extLst>
              <a:ext uri="{FF2B5EF4-FFF2-40B4-BE49-F238E27FC236}">
                <a16:creationId xmlns:a16="http://schemas.microsoft.com/office/drawing/2014/main" id="{17E934CF-705D-44A7-931E-61C9EE949774}"/>
              </a:ext>
            </a:extLst>
          </p:cNvPr>
          <p:cNvSpPr/>
          <p:nvPr/>
        </p:nvSpPr>
        <p:spPr bwMode="auto">
          <a:xfrm>
            <a:off x="563509" y="2069435"/>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Modern data warehouse</a:t>
            </a:r>
          </a:p>
          <a:p>
            <a:pPr algn="ctr" defTabSz="932472" fontAlgn="base">
              <a:lnSpc>
                <a:spcPct val="90000"/>
              </a:lnSpc>
              <a:spcBef>
                <a:spcPct val="0"/>
              </a:spcBef>
              <a:spcAft>
                <a:spcPct val="0"/>
              </a:spcAft>
            </a:pPr>
            <a:endParaRPr lang="en-US" sz="1600" dirty="0">
              <a:latin typeface="+mj-lt"/>
            </a:endParaRPr>
          </a:p>
        </p:txBody>
      </p:sp>
      <p:sp>
        <p:nvSpPr>
          <p:cNvPr id="45" name="TextBox 44">
            <a:extLst>
              <a:ext uri="{FF2B5EF4-FFF2-40B4-BE49-F238E27FC236}">
                <a16:creationId xmlns:a16="http://schemas.microsoft.com/office/drawing/2014/main" id="{AC7406AD-A1B3-48C7-AD34-FA8366C86B19}"/>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endParaRPr lang="en-US" sz="2000">
              <a:solidFill>
                <a:srgbClr val="0078D7"/>
              </a:solidFill>
              <a:latin typeface="+mj-lt"/>
            </a:endParaRPr>
          </a:p>
        </p:txBody>
      </p:sp>
      <p:sp>
        <p:nvSpPr>
          <p:cNvPr id="46" name="TextBox 45">
            <a:extLst>
              <a:ext uri="{FF2B5EF4-FFF2-40B4-BE49-F238E27FC236}">
                <a16:creationId xmlns:a16="http://schemas.microsoft.com/office/drawing/2014/main" id="{850866AD-E7EA-4C1A-95A5-42CAD542DFB0}"/>
              </a:ext>
            </a:extLst>
          </p:cNvPr>
          <p:cNvSpPr txBox="1"/>
          <p:nvPr/>
        </p:nvSpPr>
        <p:spPr>
          <a:xfrm>
            <a:off x="730130" y="4027839"/>
            <a:ext cx="2869408" cy="843655"/>
          </a:xfrm>
          <a:prstGeom prst="rect">
            <a:avLst/>
          </a:prstGeom>
          <a:noFill/>
        </p:spPr>
        <p:txBody>
          <a:bodyPr wrap="square" lIns="0" tIns="143428" rIns="179285" bIns="143428" rtlCol="0">
            <a:spAutoFit/>
          </a:bodyPr>
          <a:lstStyle/>
          <a:p>
            <a:pPr lvl="0" algn="ctr">
              <a:spcAft>
                <a:spcPts val="1200"/>
              </a:spcAft>
              <a:defRPr/>
            </a:pPr>
            <a:r>
              <a:rPr lang="en-US" sz="1200" dirty="0"/>
              <a:t>“Integrate all our data—including Big Data—with our data warehouse for analytics and reporting”</a:t>
            </a:r>
          </a:p>
        </p:txBody>
      </p:sp>
      <p:sp>
        <p:nvSpPr>
          <p:cNvPr id="47" name="TextBox 46">
            <a:extLst>
              <a:ext uri="{FF2B5EF4-FFF2-40B4-BE49-F238E27FC236}">
                <a16:creationId xmlns:a16="http://schemas.microsoft.com/office/drawing/2014/main" id="{8CF5F15F-4613-44E9-A496-AF4AD4EC8E3B}"/>
              </a:ext>
            </a:extLst>
          </p:cNvPr>
          <p:cNvSpPr txBox="1"/>
          <p:nvPr/>
        </p:nvSpPr>
        <p:spPr>
          <a:xfrm>
            <a:off x="8820921" y="3602394"/>
            <a:ext cx="3212189" cy="566656"/>
          </a:xfrm>
          <a:prstGeom prst="rect">
            <a:avLst/>
          </a:prstGeom>
          <a:noFill/>
        </p:spPr>
        <p:txBody>
          <a:bodyPr wrap="square" lIns="0" tIns="143428" rIns="179285" bIns="143428" rtlCol="0">
            <a:spAutoFit/>
          </a:bodyPr>
          <a:lstStyle/>
          <a:p>
            <a:pPr lvl="0">
              <a:lnSpc>
                <a:spcPct val="90000"/>
              </a:lnSpc>
              <a:spcAft>
                <a:spcPts val="588"/>
              </a:spcAft>
              <a:defRPr/>
            </a:pPr>
            <a:endParaRPr lang="en-US" sz="2000">
              <a:solidFill>
                <a:srgbClr val="0078D7"/>
              </a:solidFill>
              <a:latin typeface="+mj-lt"/>
            </a:endParaRPr>
          </a:p>
        </p:txBody>
      </p:sp>
      <p:sp>
        <p:nvSpPr>
          <p:cNvPr id="48" name="Arrow: Chevron 47">
            <a:extLst>
              <a:ext uri="{FF2B5EF4-FFF2-40B4-BE49-F238E27FC236}">
                <a16:creationId xmlns:a16="http://schemas.microsoft.com/office/drawing/2014/main" id="{28249BF8-7970-434B-9AD8-E34CEA24EAA8}"/>
              </a:ext>
            </a:extLst>
          </p:cNvPr>
          <p:cNvSpPr/>
          <p:nvPr/>
        </p:nvSpPr>
        <p:spPr bwMode="auto">
          <a:xfrm>
            <a:off x="3915506" y="3188865"/>
            <a:ext cx="357265" cy="661837"/>
          </a:xfrm>
          <a:prstGeom prst="chevr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Arrow: Chevron 48">
            <a:extLst>
              <a:ext uri="{FF2B5EF4-FFF2-40B4-BE49-F238E27FC236}">
                <a16:creationId xmlns:a16="http://schemas.microsoft.com/office/drawing/2014/main" id="{5F57F4AD-4DDE-4826-BD84-4A78AC67E114}"/>
              </a:ext>
            </a:extLst>
          </p:cNvPr>
          <p:cNvSpPr/>
          <p:nvPr/>
        </p:nvSpPr>
        <p:spPr bwMode="auto">
          <a:xfrm>
            <a:off x="7892078" y="3188865"/>
            <a:ext cx="357265" cy="661837"/>
          </a:xfrm>
          <a:prstGeom prst="chevr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a:extLst>
              <a:ext uri="{FF2B5EF4-FFF2-40B4-BE49-F238E27FC236}">
                <a16:creationId xmlns:a16="http://schemas.microsoft.com/office/drawing/2014/main" id="{4DD8BF58-7602-4A31-B1C4-939085D718B0}"/>
              </a:ext>
            </a:extLst>
          </p:cNvPr>
          <p:cNvGrpSpPr/>
          <p:nvPr/>
        </p:nvGrpSpPr>
        <p:grpSpPr>
          <a:xfrm>
            <a:off x="1604509" y="3065552"/>
            <a:ext cx="1028204" cy="679325"/>
            <a:chOff x="1656637" y="2860882"/>
            <a:chExt cx="1028204" cy="679325"/>
          </a:xfrm>
        </p:grpSpPr>
        <p:grpSp>
          <p:nvGrpSpPr>
            <p:cNvPr id="51" name="Group 50">
              <a:extLst>
                <a:ext uri="{FF2B5EF4-FFF2-40B4-BE49-F238E27FC236}">
                  <a16:creationId xmlns:a16="http://schemas.microsoft.com/office/drawing/2014/main" id="{207F6931-3FE4-44F6-853F-EB738254F7D6}"/>
                </a:ext>
              </a:extLst>
            </p:cNvPr>
            <p:cNvGrpSpPr/>
            <p:nvPr/>
          </p:nvGrpSpPr>
          <p:grpSpPr>
            <a:xfrm>
              <a:off x="1656637" y="2860882"/>
              <a:ext cx="511118" cy="679325"/>
              <a:chOff x="6538960" y="5922128"/>
              <a:chExt cx="174418" cy="231818"/>
            </a:xfrm>
          </p:grpSpPr>
          <p:sp>
            <p:nvSpPr>
              <p:cNvPr id="53" name="Freeform: Shape 52">
                <a:extLst>
                  <a:ext uri="{FF2B5EF4-FFF2-40B4-BE49-F238E27FC236}">
                    <a16:creationId xmlns:a16="http://schemas.microsoft.com/office/drawing/2014/main" id="{487A8717-6878-458F-962E-BCC3B2FD901C}"/>
                  </a:ext>
                </a:extLst>
              </p:cNvPr>
              <p:cNvSpPr/>
              <p:nvPr/>
            </p:nvSpPr>
            <p:spPr>
              <a:xfrm>
                <a:off x="6538960" y="5954027"/>
                <a:ext cx="87199" cy="199919"/>
              </a:xfrm>
              <a:custGeom>
                <a:avLst/>
                <a:gdLst>
                  <a:gd name="connsiteX0" fmla="*/ 0 w 87199"/>
                  <a:gd name="connsiteY0" fmla="*/ 0 h 199919"/>
                  <a:gd name="connsiteX1" fmla="*/ 0 w 87199"/>
                  <a:gd name="connsiteY1" fmla="*/ 168018 h 199919"/>
                  <a:gd name="connsiteX2" fmla="*/ 87200 w 87199"/>
                  <a:gd name="connsiteY2" fmla="*/ 199919 h 199919"/>
                  <a:gd name="connsiteX3" fmla="*/ 87200 w 87199"/>
                  <a:gd name="connsiteY3" fmla="*/ 0 h 199919"/>
                  <a:gd name="connsiteX4" fmla="*/ 0 w 87199"/>
                  <a:gd name="connsiteY4" fmla="*/ 0 h 19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99" h="199919">
                    <a:moveTo>
                      <a:pt x="0" y="0"/>
                    </a:moveTo>
                    <a:lnTo>
                      <a:pt x="0" y="168018"/>
                    </a:lnTo>
                    <a:cubicBezTo>
                      <a:pt x="0" y="185032"/>
                      <a:pt x="39346" y="199919"/>
                      <a:pt x="87200" y="199919"/>
                    </a:cubicBezTo>
                    <a:lnTo>
                      <a:pt x="87200" y="0"/>
                    </a:lnTo>
                    <a:lnTo>
                      <a:pt x="0" y="0"/>
                    </a:lnTo>
                    <a:close/>
                  </a:path>
                </a:pathLst>
              </a:custGeom>
              <a:solidFill>
                <a:srgbClr val="0078D7"/>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Freeform: Shape 53">
                <a:extLst>
                  <a:ext uri="{FF2B5EF4-FFF2-40B4-BE49-F238E27FC236}">
                    <a16:creationId xmlns:a16="http://schemas.microsoft.com/office/drawing/2014/main" id="{9B50B947-F239-420A-8CF1-4521453F4BFE}"/>
                  </a:ext>
                </a:extLst>
              </p:cNvPr>
              <p:cNvSpPr/>
              <p:nvPr/>
            </p:nvSpPr>
            <p:spPr>
              <a:xfrm>
                <a:off x="6625116" y="5954027"/>
                <a:ext cx="88262" cy="199919"/>
              </a:xfrm>
              <a:custGeom>
                <a:avLst/>
                <a:gdLst>
                  <a:gd name="connsiteX0" fmla="*/ 0 w 88262"/>
                  <a:gd name="connsiteY0" fmla="*/ 199919 h 199919"/>
                  <a:gd name="connsiteX1" fmla="*/ 1063 w 88262"/>
                  <a:gd name="connsiteY1" fmla="*/ 199919 h 199919"/>
                  <a:gd name="connsiteX2" fmla="*/ 88262 w 88262"/>
                  <a:gd name="connsiteY2" fmla="*/ 168018 h 199919"/>
                  <a:gd name="connsiteX3" fmla="*/ 88262 w 88262"/>
                  <a:gd name="connsiteY3" fmla="*/ 0 h 199919"/>
                  <a:gd name="connsiteX4" fmla="*/ 0 w 88262"/>
                  <a:gd name="connsiteY4" fmla="*/ 0 h 199919"/>
                  <a:gd name="connsiteX5" fmla="*/ 0 w 88262"/>
                  <a:gd name="connsiteY5" fmla="*/ 199919 h 19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62" h="199919">
                    <a:moveTo>
                      <a:pt x="0" y="199919"/>
                    </a:moveTo>
                    <a:lnTo>
                      <a:pt x="1063" y="199919"/>
                    </a:lnTo>
                    <a:cubicBezTo>
                      <a:pt x="48917" y="199919"/>
                      <a:pt x="88262" y="185032"/>
                      <a:pt x="88262" y="168018"/>
                    </a:cubicBezTo>
                    <a:lnTo>
                      <a:pt x="88262" y="0"/>
                    </a:lnTo>
                    <a:lnTo>
                      <a:pt x="0" y="0"/>
                    </a:lnTo>
                    <a:lnTo>
                      <a:pt x="0" y="199919"/>
                    </a:lnTo>
                    <a:close/>
                  </a:path>
                </a:pathLst>
              </a:custGeom>
              <a:solidFill>
                <a:srgbClr val="0078D7"/>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Freeform: Shape 54">
                <a:extLst>
                  <a:ext uri="{FF2B5EF4-FFF2-40B4-BE49-F238E27FC236}">
                    <a16:creationId xmlns:a16="http://schemas.microsoft.com/office/drawing/2014/main" id="{3D0B7E04-4BCB-454D-9EC8-63034FA3F4E0}"/>
                  </a:ext>
                </a:extLst>
              </p:cNvPr>
              <p:cNvSpPr/>
              <p:nvPr/>
            </p:nvSpPr>
            <p:spPr>
              <a:xfrm>
                <a:off x="6538960" y="5922128"/>
                <a:ext cx="174398" cy="63804"/>
              </a:xfrm>
              <a:custGeom>
                <a:avLst/>
                <a:gdLst>
                  <a:gd name="connsiteX0" fmla="*/ 174398 w 174398"/>
                  <a:gd name="connsiteY0" fmla="*/ 31902 h 63804"/>
                  <a:gd name="connsiteX1" fmla="*/ 87200 w 174398"/>
                  <a:gd name="connsiteY1" fmla="*/ 63805 h 63804"/>
                  <a:gd name="connsiteX2" fmla="*/ 0 w 174398"/>
                  <a:gd name="connsiteY2" fmla="*/ 31902 h 63804"/>
                  <a:gd name="connsiteX3" fmla="*/ 87200 w 174398"/>
                  <a:gd name="connsiteY3" fmla="*/ 0 h 63804"/>
                  <a:gd name="connsiteX4" fmla="*/ 174398 w 174398"/>
                  <a:gd name="connsiteY4" fmla="*/ 31902 h 63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98" h="63804">
                    <a:moveTo>
                      <a:pt x="174398" y="31902"/>
                    </a:moveTo>
                    <a:cubicBezTo>
                      <a:pt x="174398" y="48917"/>
                      <a:pt x="135053" y="63805"/>
                      <a:pt x="87200" y="63805"/>
                    </a:cubicBezTo>
                    <a:cubicBezTo>
                      <a:pt x="39346" y="63805"/>
                      <a:pt x="0" y="48917"/>
                      <a:pt x="0" y="31902"/>
                    </a:cubicBezTo>
                    <a:cubicBezTo>
                      <a:pt x="0" y="14888"/>
                      <a:pt x="39346" y="0"/>
                      <a:pt x="87200" y="0"/>
                    </a:cubicBezTo>
                    <a:cubicBezTo>
                      <a:pt x="135053" y="0"/>
                      <a:pt x="174398" y="13825"/>
                      <a:pt x="174398" y="31902"/>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Shape 55">
                <a:extLst>
                  <a:ext uri="{FF2B5EF4-FFF2-40B4-BE49-F238E27FC236}">
                    <a16:creationId xmlns:a16="http://schemas.microsoft.com/office/drawing/2014/main" id="{73B85100-D127-4812-9A34-72FBA5BA95C4}"/>
                  </a:ext>
                </a:extLst>
              </p:cNvPr>
              <p:cNvSpPr/>
              <p:nvPr/>
            </p:nvSpPr>
            <p:spPr>
              <a:xfrm>
                <a:off x="6557052" y="5930628"/>
                <a:ext cx="138242" cy="42536"/>
              </a:xfrm>
              <a:custGeom>
                <a:avLst/>
                <a:gdLst>
                  <a:gd name="connsiteX0" fmla="*/ 138243 w 138242"/>
                  <a:gd name="connsiteY0" fmla="*/ 21268 h 42536"/>
                  <a:gd name="connsiteX1" fmla="*/ 69122 w 138242"/>
                  <a:gd name="connsiteY1" fmla="*/ 42536 h 42536"/>
                  <a:gd name="connsiteX2" fmla="*/ 0 w 138242"/>
                  <a:gd name="connsiteY2" fmla="*/ 21268 h 42536"/>
                  <a:gd name="connsiteX3" fmla="*/ 69122 w 138242"/>
                  <a:gd name="connsiteY3" fmla="*/ 0 h 42536"/>
                  <a:gd name="connsiteX4" fmla="*/ 138243 w 138242"/>
                  <a:gd name="connsiteY4" fmla="*/ 21268 h 4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42" h="42536">
                    <a:moveTo>
                      <a:pt x="138243" y="21268"/>
                    </a:moveTo>
                    <a:cubicBezTo>
                      <a:pt x="138243" y="32966"/>
                      <a:pt x="107404" y="42536"/>
                      <a:pt x="69122" y="42536"/>
                    </a:cubicBezTo>
                    <a:cubicBezTo>
                      <a:pt x="30839" y="42536"/>
                      <a:pt x="0" y="32966"/>
                      <a:pt x="0" y="21268"/>
                    </a:cubicBezTo>
                    <a:cubicBezTo>
                      <a:pt x="0" y="9570"/>
                      <a:pt x="30839" y="0"/>
                      <a:pt x="69122" y="0"/>
                    </a:cubicBezTo>
                    <a:cubicBezTo>
                      <a:pt x="107404" y="0"/>
                      <a:pt x="138243" y="9570"/>
                      <a:pt x="138243" y="21268"/>
                    </a:cubicBezTo>
                    <a:close/>
                  </a:path>
                </a:pathLst>
              </a:custGeom>
              <a:solidFill>
                <a:srgbClr val="0078D4">
                  <a:lumMod val="75000"/>
                </a:srgbClr>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Freeform: Shape 56">
                <a:extLst>
                  <a:ext uri="{FF2B5EF4-FFF2-40B4-BE49-F238E27FC236}">
                    <a16:creationId xmlns:a16="http://schemas.microsoft.com/office/drawing/2014/main" id="{8E39182B-091F-4142-85C8-696DBD725A95}"/>
                  </a:ext>
                </a:extLst>
              </p:cNvPr>
              <p:cNvSpPr/>
              <p:nvPr/>
            </p:nvSpPr>
            <p:spPr>
              <a:xfrm>
                <a:off x="6558110" y="5930628"/>
                <a:ext cx="138242" cy="34028"/>
              </a:xfrm>
              <a:custGeom>
                <a:avLst/>
                <a:gdLst>
                  <a:gd name="connsiteX0" fmla="*/ 123355 w 138242"/>
                  <a:gd name="connsiteY0" fmla="*/ 34029 h 34028"/>
                  <a:gd name="connsiteX1" fmla="*/ 138243 w 138242"/>
                  <a:gd name="connsiteY1" fmla="*/ 21268 h 34028"/>
                  <a:gd name="connsiteX2" fmla="*/ 69121 w 138242"/>
                  <a:gd name="connsiteY2" fmla="*/ 0 h 34028"/>
                  <a:gd name="connsiteX3" fmla="*/ 0 w 138242"/>
                  <a:gd name="connsiteY3" fmla="*/ 20205 h 34028"/>
                  <a:gd name="connsiteX4" fmla="*/ 13825 w 138242"/>
                  <a:gd name="connsiteY4" fmla="*/ 32966 h 34028"/>
                  <a:gd name="connsiteX5" fmla="*/ 69121 w 138242"/>
                  <a:gd name="connsiteY5" fmla="*/ 24458 h 34028"/>
                  <a:gd name="connsiteX6" fmla="*/ 123355 w 138242"/>
                  <a:gd name="connsiteY6" fmla="*/ 34029 h 3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42" h="34028">
                    <a:moveTo>
                      <a:pt x="123355" y="34029"/>
                    </a:moveTo>
                    <a:cubicBezTo>
                      <a:pt x="131862" y="30839"/>
                      <a:pt x="138243" y="25522"/>
                      <a:pt x="138243" y="21268"/>
                    </a:cubicBezTo>
                    <a:cubicBezTo>
                      <a:pt x="138243" y="9570"/>
                      <a:pt x="107404" y="0"/>
                      <a:pt x="69121" y="0"/>
                    </a:cubicBezTo>
                    <a:cubicBezTo>
                      <a:pt x="30839" y="0"/>
                      <a:pt x="0" y="8508"/>
                      <a:pt x="0" y="20205"/>
                    </a:cubicBezTo>
                    <a:cubicBezTo>
                      <a:pt x="0" y="25522"/>
                      <a:pt x="5317" y="29775"/>
                      <a:pt x="13825" y="32966"/>
                    </a:cubicBezTo>
                    <a:cubicBezTo>
                      <a:pt x="26585" y="27648"/>
                      <a:pt x="46790" y="24458"/>
                      <a:pt x="69121" y="24458"/>
                    </a:cubicBezTo>
                    <a:cubicBezTo>
                      <a:pt x="90389" y="25522"/>
                      <a:pt x="110595" y="28712"/>
                      <a:pt x="123355" y="34029"/>
                    </a:cubicBezTo>
                    <a:close/>
                  </a:path>
                </a:pathLst>
              </a:custGeom>
              <a:solidFill>
                <a:srgbClr val="50E6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Freeform: Shape 57">
                <a:extLst>
                  <a:ext uri="{FF2B5EF4-FFF2-40B4-BE49-F238E27FC236}">
                    <a16:creationId xmlns:a16="http://schemas.microsoft.com/office/drawing/2014/main" id="{D0A28128-BF0B-4C4B-A354-4C136E583D57}"/>
                  </a:ext>
                </a:extLst>
              </p:cNvPr>
              <p:cNvSpPr/>
              <p:nvPr/>
            </p:nvSpPr>
            <p:spPr>
              <a:xfrm>
                <a:off x="6560225" y="6021032"/>
                <a:ext cx="37219" cy="55297"/>
              </a:xfrm>
              <a:custGeom>
                <a:avLst/>
                <a:gdLst>
                  <a:gd name="connsiteX0" fmla="*/ 0 w 37219"/>
                  <a:gd name="connsiteY0" fmla="*/ 53171 h 55297"/>
                  <a:gd name="connsiteX1" fmla="*/ 0 w 37219"/>
                  <a:gd name="connsiteY1" fmla="*/ 41474 h 55297"/>
                  <a:gd name="connsiteX2" fmla="*/ 6380 w 37219"/>
                  <a:gd name="connsiteY2" fmla="*/ 45727 h 55297"/>
                  <a:gd name="connsiteX3" fmla="*/ 13825 w 37219"/>
                  <a:gd name="connsiteY3" fmla="*/ 46791 h 55297"/>
                  <a:gd name="connsiteX4" fmla="*/ 18078 w 37219"/>
                  <a:gd name="connsiteY4" fmla="*/ 45727 h 55297"/>
                  <a:gd name="connsiteX5" fmla="*/ 21269 w 37219"/>
                  <a:gd name="connsiteY5" fmla="*/ 44663 h 55297"/>
                  <a:gd name="connsiteX6" fmla="*/ 22332 w 37219"/>
                  <a:gd name="connsiteY6" fmla="*/ 42536 h 55297"/>
                  <a:gd name="connsiteX7" fmla="*/ 23396 w 37219"/>
                  <a:gd name="connsiteY7" fmla="*/ 40410 h 55297"/>
                  <a:gd name="connsiteX8" fmla="*/ 22332 w 37219"/>
                  <a:gd name="connsiteY8" fmla="*/ 37219 h 55297"/>
                  <a:gd name="connsiteX9" fmla="*/ 20205 w 37219"/>
                  <a:gd name="connsiteY9" fmla="*/ 35093 h 55297"/>
                  <a:gd name="connsiteX10" fmla="*/ 17015 w 37219"/>
                  <a:gd name="connsiteY10" fmla="*/ 32966 h 55297"/>
                  <a:gd name="connsiteX11" fmla="*/ 12761 w 37219"/>
                  <a:gd name="connsiteY11" fmla="*/ 30839 h 55297"/>
                  <a:gd name="connsiteX12" fmla="*/ 3191 w 37219"/>
                  <a:gd name="connsiteY12" fmla="*/ 24458 h 55297"/>
                  <a:gd name="connsiteX13" fmla="*/ 0 w 37219"/>
                  <a:gd name="connsiteY13" fmla="*/ 15952 h 55297"/>
                  <a:gd name="connsiteX14" fmla="*/ 1064 w 37219"/>
                  <a:gd name="connsiteY14" fmla="*/ 9571 h 55297"/>
                  <a:gd name="connsiteX15" fmla="*/ 5318 w 37219"/>
                  <a:gd name="connsiteY15" fmla="*/ 4254 h 55297"/>
                  <a:gd name="connsiteX16" fmla="*/ 11698 w 37219"/>
                  <a:gd name="connsiteY16" fmla="*/ 1064 h 55297"/>
                  <a:gd name="connsiteX17" fmla="*/ 20205 w 37219"/>
                  <a:gd name="connsiteY17" fmla="*/ 0 h 55297"/>
                  <a:gd name="connsiteX18" fmla="*/ 27649 w 37219"/>
                  <a:gd name="connsiteY18" fmla="*/ 1064 h 55297"/>
                  <a:gd name="connsiteX19" fmla="*/ 34030 w 37219"/>
                  <a:gd name="connsiteY19" fmla="*/ 2127 h 55297"/>
                  <a:gd name="connsiteX20" fmla="*/ 34030 w 37219"/>
                  <a:gd name="connsiteY20" fmla="*/ 12761 h 55297"/>
                  <a:gd name="connsiteX21" fmla="*/ 30839 w 37219"/>
                  <a:gd name="connsiteY21" fmla="*/ 11697 h 55297"/>
                  <a:gd name="connsiteX22" fmla="*/ 27649 w 37219"/>
                  <a:gd name="connsiteY22" fmla="*/ 10635 h 55297"/>
                  <a:gd name="connsiteX23" fmla="*/ 24458 w 37219"/>
                  <a:gd name="connsiteY23" fmla="*/ 9571 h 55297"/>
                  <a:gd name="connsiteX24" fmla="*/ 21269 w 37219"/>
                  <a:gd name="connsiteY24" fmla="*/ 9571 h 55297"/>
                  <a:gd name="connsiteX25" fmla="*/ 18078 w 37219"/>
                  <a:gd name="connsiteY25" fmla="*/ 9571 h 55297"/>
                  <a:gd name="connsiteX26" fmla="*/ 15952 w 37219"/>
                  <a:gd name="connsiteY26" fmla="*/ 10635 h 55297"/>
                  <a:gd name="connsiteX27" fmla="*/ 13825 w 37219"/>
                  <a:gd name="connsiteY27" fmla="*/ 11697 h 55297"/>
                  <a:gd name="connsiteX28" fmla="*/ 12761 w 37219"/>
                  <a:gd name="connsiteY28" fmla="*/ 13825 h 55297"/>
                  <a:gd name="connsiteX29" fmla="*/ 13825 w 37219"/>
                  <a:gd name="connsiteY29" fmla="*/ 15952 h 55297"/>
                  <a:gd name="connsiteX30" fmla="*/ 15952 w 37219"/>
                  <a:gd name="connsiteY30" fmla="*/ 18078 h 55297"/>
                  <a:gd name="connsiteX31" fmla="*/ 19141 w 37219"/>
                  <a:gd name="connsiteY31" fmla="*/ 20205 h 55297"/>
                  <a:gd name="connsiteX32" fmla="*/ 23396 w 37219"/>
                  <a:gd name="connsiteY32" fmla="*/ 22332 h 55297"/>
                  <a:gd name="connsiteX33" fmla="*/ 28713 w 37219"/>
                  <a:gd name="connsiteY33" fmla="*/ 25522 h 55297"/>
                  <a:gd name="connsiteX34" fmla="*/ 32966 w 37219"/>
                  <a:gd name="connsiteY34" fmla="*/ 28713 h 55297"/>
                  <a:gd name="connsiteX35" fmla="*/ 36156 w 37219"/>
                  <a:gd name="connsiteY35" fmla="*/ 32966 h 55297"/>
                  <a:gd name="connsiteX36" fmla="*/ 37219 w 37219"/>
                  <a:gd name="connsiteY36" fmla="*/ 38283 h 55297"/>
                  <a:gd name="connsiteX37" fmla="*/ 36156 w 37219"/>
                  <a:gd name="connsiteY37" fmla="*/ 45727 h 55297"/>
                  <a:gd name="connsiteX38" fmla="*/ 31902 w 37219"/>
                  <a:gd name="connsiteY38" fmla="*/ 51044 h 55297"/>
                  <a:gd name="connsiteX39" fmla="*/ 24458 w 37219"/>
                  <a:gd name="connsiteY39" fmla="*/ 54234 h 55297"/>
                  <a:gd name="connsiteX40" fmla="*/ 17015 w 37219"/>
                  <a:gd name="connsiteY40" fmla="*/ 55297 h 55297"/>
                  <a:gd name="connsiteX41" fmla="*/ 8508 w 37219"/>
                  <a:gd name="connsiteY41" fmla="*/ 54234 h 55297"/>
                  <a:gd name="connsiteX42" fmla="*/ 0 w 37219"/>
                  <a:gd name="connsiteY42" fmla="*/ 53171 h 5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219" h="55297">
                    <a:moveTo>
                      <a:pt x="0" y="53171"/>
                    </a:moveTo>
                    <a:lnTo>
                      <a:pt x="0" y="41474"/>
                    </a:lnTo>
                    <a:cubicBezTo>
                      <a:pt x="2127" y="43600"/>
                      <a:pt x="4254" y="44663"/>
                      <a:pt x="6380" y="45727"/>
                    </a:cubicBezTo>
                    <a:cubicBezTo>
                      <a:pt x="9571" y="46791"/>
                      <a:pt x="11697" y="46791"/>
                      <a:pt x="13825" y="46791"/>
                    </a:cubicBezTo>
                    <a:cubicBezTo>
                      <a:pt x="14888" y="46791"/>
                      <a:pt x="15952" y="46791"/>
                      <a:pt x="18078" y="45727"/>
                    </a:cubicBezTo>
                    <a:cubicBezTo>
                      <a:pt x="19141" y="45727"/>
                      <a:pt x="20205" y="44663"/>
                      <a:pt x="21269" y="44663"/>
                    </a:cubicBezTo>
                    <a:cubicBezTo>
                      <a:pt x="22332" y="43600"/>
                      <a:pt x="22332" y="43600"/>
                      <a:pt x="22332" y="42536"/>
                    </a:cubicBezTo>
                    <a:cubicBezTo>
                      <a:pt x="22332" y="41474"/>
                      <a:pt x="23396" y="41474"/>
                      <a:pt x="23396" y="40410"/>
                    </a:cubicBezTo>
                    <a:cubicBezTo>
                      <a:pt x="23396" y="39346"/>
                      <a:pt x="23396" y="38283"/>
                      <a:pt x="22332" y="37219"/>
                    </a:cubicBezTo>
                    <a:cubicBezTo>
                      <a:pt x="21269" y="36156"/>
                      <a:pt x="21269" y="36156"/>
                      <a:pt x="20205" y="35093"/>
                    </a:cubicBezTo>
                    <a:cubicBezTo>
                      <a:pt x="19141" y="34030"/>
                      <a:pt x="18078" y="34030"/>
                      <a:pt x="17015" y="32966"/>
                    </a:cubicBezTo>
                    <a:cubicBezTo>
                      <a:pt x="15952" y="31902"/>
                      <a:pt x="14888" y="31902"/>
                      <a:pt x="12761" y="30839"/>
                    </a:cubicBezTo>
                    <a:cubicBezTo>
                      <a:pt x="8508" y="28713"/>
                      <a:pt x="5318" y="26586"/>
                      <a:pt x="3191" y="24458"/>
                    </a:cubicBezTo>
                    <a:cubicBezTo>
                      <a:pt x="1064" y="21269"/>
                      <a:pt x="0" y="19141"/>
                      <a:pt x="0" y="15952"/>
                    </a:cubicBezTo>
                    <a:cubicBezTo>
                      <a:pt x="0" y="12761"/>
                      <a:pt x="1064" y="10635"/>
                      <a:pt x="1064" y="9571"/>
                    </a:cubicBezTo>
                    <a:cubicBezTo>
                      <a:pt x="2127" y="7444"/>
                      <a:pt x="4254" y="6380"/>
                      <a:pt x="5318" y="4254"/>
                    </a:cubicBezTo>
                    <a:cubicBezTo>
                      <a:pt x="7444" y="3191"/>
                      <a:pt x="9571" y="2127"/>
                      <a:pt x="11698" y="1064"/>
                    </a:cubicBezTo>
                    <a:cubicBezTo>
                      <a:pt x="14888" y="0"/>
                      <a:pt x="17015" y="0"/>
                      <a:pt x="20205" y="0"/>
                    </a:cubicBezTo>
                    <a:cubicBezTo>
                      <a:pt x="23396" y="0"/>
                      <a:pt x="25522" y="0"/>
                      <a:pt x="27649" y="1064"/>
                    </a:cubicBezTo>
                    <a:cubicBezTo>
                      <a:pt x="29776" y="1064"/>
                      <a:pt x="31902" y="2127"/>
                      <a:pt x="34030" y="2127"/>
                    </a:cubicBezTo>
                    <a:lnTo>
                      <a:pt x="34030" y="12761"/>
                    </a:lnTo>
                    <a:cubicBezTo>
                      <a:pt x="32966" y="11697"/>
                      <a:pt x="31902" y="11697"/>
                      <a:pt x="30839" y="11697"/>
                    </a:cubicBezTo>
                    <a:cubicBezTo>
                      <a:pt x="29776" y="10635"/>
                      <a:pt x="28713" y="10635"/>
                      <a:pt x="27649" y="10635"/>
                    </a:cubicBezTo>
                    <a:cubicBezTo>
                      <a:pt x="26586" y="10635"/>
                      <a:pt x="25522" y="9571"/>
                      <a:pt x="24458" y="9571"/>
                    </a:cubicBezTo>
                    <a:cubicBezTo>
                      <a:pt x="23396" y="9571"/>
                      <a:pt x="22332" y="9571"/>
                      <a:pt x="21269" y="9571"/>
                    </a:cubicBezTo>
                    <a:cubicBezTo>
                      <a:pt x="20205" y="9571"/>
                      <a:pt x="18078" y="9571"/>
                      <a:pt x="18078" y="9571"/>
                    </a:cubicBezTo>
                    <a:cubicBezTo>
                      <a:pt x="17015" y="9571"/>
                      <a:pt x="15952" y="10635"/>
                      <a:pt x="15952" y="10635"/>
                    </a:cubicBezTo>
                    <a:cubicBezTo>
                      <a:pt x="14888" y="11697"/>
                      <a:pt x="14888" y="11697"/>
                      <a:pt x="13825" y="11697"/>
                    </a:cubicBezTo>
                    <a:cubicBezTo>
                      <a:pt x="12761" y="12761"/>
                      <a:pt x="12761" y="12761"/>
                      <a:pt x="12761" y="13825"/>
                    </a:cubicBezTo>
                    <a:cubicBezTo>
                      <a:pt x="12761" y="14888"/>
                      <a:pt x="12761" y="14888"/>
                      <a:pt x="13825" y="15952"/>
                    </a:cubicBezTo>
                    <a:cubicBezTo>
                      <a:pt x="14888" y="17015"/>
                      <a:pt x="14888" y="17015"/>
                      <a:pt x="15952" y="18078"/>
                    </a:cubicBezTo>
                    <a:cubicBezTo>
                      <a:pt x="17015" y="19141"/>
                      <a:pt x="18078" y="19141"/>
                      <a:pt x="19141" y="20205"/>
                    </a:cubicBezTo>
                    <a:cubicBezTo>
                      <a:pt x="20205" y="21269"/>
                      <a:pt x="22332" y="21269"/>
                      <a:pt x="23396" y="22332"/>
                    </a:cubicBezTo>
                    <a:cubicBezTo>
                      <a:pt x="25522" y="23396"/>
                      <a:pt x="27649" y="24458"/>
                      <a:pt x="28713" y="25522"/>
                    </a:cubicBezTo>
                    <a:cubicBezTo>
                      <a:pt x="30839" y="26586"/>
                      <a:pt x="31902" y="27649"/>
                      <a:pt x="32966" y="28713"/>
                    </a:cubicBezTo>
                    <a:cubicBezTo>
                      <a:pt x="34030" y="29775"/>
                      <a:pt x="35093" y="31902"/>
                      <a:pt x="36156" y="32966"/>
                    </a:cubicBezTo>
                    <a:cubicBezTo>
                      <a:pt x="37219" y="34030"/>
                      <a:pt x="37219" y="36156"/>
                      <a:pt x="37219" y="38283"/>
                    </a:cubicBezTo>
                    <a:cubicBezTo>
                      <a:pt x="37219" y="41474"/>
                      <a:pt x="36156" y="43600"/>
                      <a:pt x="36156" y="45727"/>
                    </a:cubicBezTo>
                    <a:cubicBezTo>
                      <a:pt x="35093" y="47853"/>
                      <a:pt x="32966" y="48917"/>
                      <a:pt x="31902" y="51044"/>
                    </a:cubicBezTo>
                    <a:cubicBezTo>
                      <a:pt x="29776" y="52107"/>
                      <a:pt x="27649" y="53171"/>
                      <a:pt x="24458" y="54234"/>
                    </a:cubicBezTo>
                    <a:cubicBezTo>
                      <a:pt x="21269" y="55297"/>
                      <a:pt x="20205" y="55297"/>
                      <a:pt x="17015" y="55297"/>
                    </a:cubicBezTo>
                    <a:cubicBezTo>
                      <a:pt x="14888" y="55297"/>
                      <a:pt x="11697" y="55297"/>
                      <a:pt x="8508" y="54234"/>
                    </a:cubicBezTo>
                    <a:cubicBezTo>
                      <a:pt x="4254" y="55297"/>
                      <a:pt x="2127" y="54234"/>
                      <a:pt x="0" y="53171"/>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Freeform: Shape 58">
                <a:extLst>
                  <a:ext uri="{FF2B5EF4-FFF2-40B4-BE49-F238E27FC236}">
                    <a16:creationId xmlns:a16="http://schemas.microsoft.com/office/drawing/2014/main" id="{8387DC2B-4048-4035-BD34-0927270F220B}"/>
                  </a:ext>
                </a:extLst>
              </p:cNvPr>
              <p:cNvSpPr/>
              <p:nvPr/>
            </p:nvSpPr>
            <p:spPr>
              <a:xfrm>
                <a:off x="6601698" y="6023148"/>
                <a:ext cx="56360" cy="62741"/>
              </a:xfrm>
              <a:custGeom>
                <a:avLst/>
                <a:gdLst>
                  <a:gd name="connsiteX0" fmla="*/ 25522 w 56360"/>
                  <a:gd name="connsiteY0" fmla="*/ 54234 h 62741"/>
                  <a:gd name="connsiteX1" fmla="*/ 7444 w 56360"/>
                  <a:gd name="connsiteY1" fmla="*/ 46790 h 62741"/>
                  <a:gd name="connsiteX2" fmla="*/ 0 w 56360"/>
                  <a:gd name="connsiteY2" fmla="*/ 27648 h 62741"/>
                  <a:gd name="connsiteX3" fmla="*/ 7444 w 56360"/>
                  <a:gd name="connsiteY3" fmla="*/ 7444 h 62741"/>
                  <a:gd name="connsiteX4" fmla="*/ 26586 w 56360"/>
                  <a:gd name="connsiteY4" fmla="*/ 0 h 62741"/>
                  <a:gd name="connsiteX5" fmla="*/ 44663 w 56360"/>
                  <a:gd name="connsiteY5" fmla="*/ 7444 h 62741"/>
                  <a:gd name="connsiteX6" fmla="*/ 52107 w 56360"/>
                  <a:gd name="connsiteY6" fmla="*/ 27648 h 62741"/>
                  <a:gd name="connsiteX7" fmla="*/ 44663 w 56360"/>
                  <a:gd name="connsiteY7" fmla="*/ 47853 h 62741"/>
                  <a:gd name="connsiteX8" fmla="*/ 43600 w 56360"/>
                  <a:gd name="connsiteY8" fmla="*/ 48917 h 62741"/>
                  <a:gd name="connsiteX9" fmla="*/ 42536 w 56360"/>
                  <a:gd name="connsiteY9" fmla="*/ 49980 h 62741"/>
                  <a:gd name="connsiteX10" fmla="*/ 56361 w 56360"/>
                  <a:gd name="connsiteY10" fmla="*/ 62741 h 62741"/>
                  <a:gd name="connsiteX11" fmla="*/ 39346 w 56360"/>
                  <a:gd name="connsiteY11" fmla="*/ 62741 h 62741"/>
                  <a:gd name="connsiteX12" fmla="*/ 32966 w 56360"/>
                  <a:gd name="connsiteY12" fmla="*/ 55297 h 62741"/>
                  <a:gd name="connsiteX13" fmla="*/ 25522 w 56360"/>
                  <a:gd name="connsiteY13" fmla="*/ 54234 h 62741"/>
                  <a:gd name="connsiteX14" fmla="*/ 26586 w 56360"/>
                  <a:gd name="connsiteY14" fmla="*/ 9570 h 62741"/>
                  <a:gd name="connsiteX15" fmla="*/ 15952 w 56360"/>
                  <a:gd name="connsiteY15" fmla="*/ 13825 h 62741"/>
                  <a:gd name="connsiteX16" fmla="*/ 12761 w 56360"/>
                  <a:gd name="connsiteY16" fmla="*/ 26586 h 62741"/>
                  <a:gd name="connsiteX17" fmla="*/ 15952 w 56360"/>
                  <a:gd name="connsiteY17" fmla="*/ 39346 h 62741"/>
                  <a:gd name="connsiteX18" fmla="*/ 25522 w 56360"/>
                  <a:gd name="connsiteY18" fmla="*/ 43600 h 62741"/>
                  <a:gd name="connsiteX19" fmla="*/ 35093 w 56360"/>
                  <a:gd name="connsiteY19" fmla="*/ 39346 h 62741"/>
                  <a:gd name="connsiteX20" fmla="*/ 38283 w 56360"/>
                  <a:gd name="connsiteY20" fmla="*/ 26586 h 62741"/>
                  <a:gd name="connsiteX21" fmla="*/ 35093 w 56360"/>
                  <a:gd name="connsiteY21" fmla="*/ 13825 h 62741"/>
                  <a:gd name="connsiteX22" fmla="*/ 26586 w 56360"/>
                  <a:gd name="connsiteY22" fmla="*/ 9570 h 6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60" h="62741">
                    <a:moveTo>
                      <a:pt x="25522" y="54234"/>
                    </a:moveTo>
                    <a:cubicBezTo>
                      <a:pt x="18079" y="54234"/>
                      <a:pt x="11698" y="51044"/>
                      <a:pt x="7444" y="46790"/>
                    </a:cubicBezTo>
                    <a:cubicBezTo>
                      <a:pt x="2127" y="42536"/>
                      <a:pt x="0" y="35092"/>
                      <a:pt x="0" y="27648"/>
                    </a:cubicBezTo>
                    <a:cubicBezTo>
                      <a:pt x="0" y="19141"/>
                      <a:pt x="2127" y="12761"/>
                      <a:pt x="7444" y="7444"/>
                    </a:cubicBezTo>
                    <a:cubicBezTo>
                      <a:pt x="11698" y="2127"/>
                      <a:pt x="18079" y="0"/>
                      <a:pt x="26586" y="0"/>
                    </a:cubicBezTo>
                    <a:cubicBezTo>
                      <a:pt x="34030" y="0"/>
                      <a:pt x="40410" y="2127"/>
                      <a:pt x="44663" y="7444"/>
                    </a:cubicBezTo>
                    <a:cubicBezTo>
                      <a:pt x="49980" y="12761"/>
                      <a:pt x="52107" y="19141"/>
                      <a:pt x="52107" y="27648"/>
                    </a:cubicBezTo>
                    <a:cubicBezTo>
                      <a:pt x="52107" y="36156"/>
                      <a:pt x="49980" y="42536"/>
                      <a:pt x="44663" y="47853"/>
                    </a:cubicBezTo>
                    <a:cubicBezTo>
                      <a:pt x="44663" y="47853"/>
                      <a:pt x="44663" y="47853"/>
                      <a:pt x="43600" y="48917"/>
                    </a:cubicBezTo>
                    <a:cubicBezTo>
                      <a:pt x="43600" y="48917"/>
                      <a:pt x="43600" y="48917"/>
                      <a:pt x="42536" y="49980"/>
                    </a:cubicBezTo>
                    <a:lnTo>
                      <a:pt x="56361" y="62741"/>
                    </a:lnTo>
                    <a:lnTo>
                      <a:pt x="39346" y="62741"/>
                    </a:lnTo>
                    <a:lnTo>
                      <a:pt x="32966" y="55297"/>
                    </a:lnTo>
                    <a:cubicBezTo>
                      <a:pt x="30839" y="54234"/>
                      <a:pt x="28713" y="54234"/>
                      <a:pt x="25522" y="54234"/>
                    </a:cubicBezTo>
                    <a:close/>
                    <a:moveTo>
                      <a:pt x="26586" y="9570"/>
                    </a:moveTo>
                    <a:cubicBezTo>
                      <a:pt x="22332" y="9570"/>
                      <a:pt x="19141" y="10634"/>
                      <a:pt x="15952" y="13825"/>
                    </a:cubicBezTo>
                    <a:cubicBezTo>
                      <a:pt x="12761" y="17014"/>
                      <a:pt x="12761" y="21268"/>
                      <a:pt x="12761" y="26586"/>
                    </a:cubicBezTo>
                    <a:cubicBezTo>
                      <a:pt x="12761" y="31902"/>
                      <a:pt x="13825" y="36156"/>
                      <a:pt x="15952" y="39346"/>
                    </a:cubicBezTo>
                    <a:cubicBezTo>
                      <a:pt x="19141" y="42536"/>
                      <a:pt x="21269" y="43600"/>
                      <a:pt x="25522" y="43600"/>
                    </a:cubicBezTo>
                    <a:cubicBezTo>
                      <a:pt x="29776" y="43600"/>
                      <a:pt x="32966" y="42536"/>
                      <a:pt x="35093" y="39346"/>
                    </a:cubicBezTo>
                    <a:cubicBezTo>
                      <a:pt x="37219" y="36156"/>
                      <a:pt x="38283" y="31902"/>
                      <a:pt x="38283" y="26586"/>
                    </a:cubicBezTo>
                    <a:cubicBezTo>
                      <a:pt x="38283" y="21268"/>
                      <a:pt x="37219" y="17014"/>
                      <a:pt x="35093" y="13825"/>
                    </a:cubicBezTo>
                    <a:cubicBezTo>
                      <a:pt x="34030" y="10634"/>
                      <a:pt x="30839" y="9570"/>
                      <a:pt x="26586" y="9570"/>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Freeform: Shape 59">
                <a:extLst>
                  <a:ext uri="{FF2B5EF4-FFF2-40B4-BE49-F238E27FC236}">
                    <a16:creationId xmlns:a16="http://schemas.microsoft.com/office/drawing/2014/main" id="{4F5B7901-250E-4CE7-BD6F-3062FCF3D275}"/>
                  </a:ext>
                </a:extLst>
              </p:cNvPr>
              <p:cNvSpPr/>
              <p:nvPr/>
            </p:nvSpPr>
            <p:spPr>
              <a:xfrm>
                <a:off x="6662320" y="6023148"/>
                <a:ext cx="31902" cy="53170"/>
              </a:xfrm>
              <a:custGeom>
                <a:avLst/>
                <a:gdLst>
                  <a:gd name="connsiteX0" fmla="*/ 31902 w 31902"/>
                  <a:gd name="connsiteY0" fmla="*/ 53170 h 53170"/>
                  <a:gd name="connsiteX1" fmla="*/ 0 w 31902"/>
                  <a:gd name="connsiteY1" fmla="*/ 53170 h 53170"/>
                  <a:gd name="connsiteX2" fmla="*/ 0 w 31902"/>
                  <a:gd name="connsiteY2" fmla="*/ 0 h 53170"/>
                  <a:gd name="connsiteX3" fmla="*/ 11697 w 31902"/>
                  <a:gd name="connsiteY3" fmla="*/ 0 h 53170"/>
                  <a:gd name="connsiteX4" fmla="*/ 11697 w 31902"/>
                  <a:gd name="connsiteY4" fmla="*/ 43600 h 53170"/>
                  <a:gd name="connsiteX5" fmla="*/ 31902 w 31902"/>
                  <a:gd name="connsiteY5" fmla="*/ 43600 h 53170"/>
                  <a:gd name="connsiteX6" fmla="*/ 31902 w 31902"/>
                  <a:gd name="connsiteY6" fmla="*/ 53170 h 5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2" h="53170">
                    <a:moveTo>
                      <a:pt x="31902" y="53170"/>
                    </a:moveTo>
                    <a:lnTo>
                      <a:pt x="0" y="53170"/>
                    </a:lnTo>
                    <a:lnTo>
                      <a:pt x="0" y="0"/>
                    </a:lnTo>
                    <a:lnTo>
                      <a:pt x="11697" y="0"/>
                    </a:lnTo>
                    <a:lnTo>
                      <a:pt x="11697" y="43600"/>
                    </a:lnTo>
                    <a:lnTo>
                      <a:pt x="31902" y="43600"/>
                    </a:lnTo>
                    <a:lnTo>
                      <a:pt x="31902" y="53170"/>
                    </a:ln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52" name="Picture 51" descr="Apache Hadoop on HDInsight">
              <a:extLst>
                <a:ext uri="{FF2B5EF4-FFF2-40B4-BE49-F238E27FC236}">
                  <a16:creationId xmlns:a16="http://schemas.microsoft.com/office/drawing/2014/main" id="{17F50CC8-A874-482C-8EC2-3BCDF98F041B}"/>
                </a:ext>
              </a:extLst>
            </p:cNvPr>
            <p:cNvPicPr>
              <a:picLocks noChangeAspect="1"/>
            </p:cNvPicPr>
            <p:nvPr/>
          </p:nvPicPr>
          <p:blipFill>
            <a:blip r:embed="rId4"/>
            <a:stretch>
              <a:fillRect/>
            </a:stretch>
          </p:blipFill>
          <p:spPr>
            <a:xfrm>
              <a:off x="2208806" y="3150713"/>
              <a:ext cx="476035" cy="385887"/>
            </a:xfrm>
            <a:prstGeom prst="rect">
              <a:avLst/>
            </a:prstGeom>
          </p:spPr>
        </p:pic>
      </p:grpSp>
      <p:grpSp>
        <p:nvGrpSpPr>
          <p:cNvPr id="84" name="Group 83">
            <a:extLst>
              <a:ext uri="{FF2B5EF4-FFF2-40B4-BE49-F238E27FC236}">
                <a16:creationId xmlns:a16="http://schemas.microsoft.com/office/drawing/2014/main" id="{6DB760EA-0AB4-4288-95BF-2766420C4970}"/>
              </a:ext>
            </a:extLst>
          </p:cNvPr>
          <p:cNvGrpSpPr/>
          <p:nvPr/>
        </p:nvGrpSpPr>
        <p:grpSpPr>
          <a:xfrm>
            <a:off x="8592238" y="2069435"/>
            <a:ext cx="3110204" cy="2900697"/>
            <a:chOff x="8592238" y="2069435"/>
            <a:chExt cx="3110204" cy="2900697"/>
          </a:xfrm>
        </p:grpSpPr>
        <p:sp>
          <p:nvSpPr>
            <p:cNvPr id="86" name="Rectangle 85">
              <a:extLst>
                <a:ext uri="{FF2B5EF4-FFF2-40B4-BE49-F238E27FC236}">
                  <a16:creationId xmlns:a16="http://schemas.microsoft.com/office/drawing/2014/main" id="{E5BAF9E6-4AC8-4BE6-9FB6-2F035CAC4A81}"/>
                </a:ext>
              </a:extLst>
            </p:cNvPr>
            <p:cNvSpPr/>
            <p:nvPr/>
          </p:nvSpPr>
          <p:spPr bwMode="auto">
            <a:xfrm>
              <a:off x="8592238" y="2069435"/>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mj-lt"/>
                </a:rPr>
                <a:t>Real-time analytics</a:t>
              </a:r>
            </a:p>
            <a:p>
              <a:pPr algn="ctr" defTabSz="932472" fontAlgn="base">
                <a:lnSpc>
                  <a:spcPct val="90000"/>
                </a:lnSpc>
                <a:spcBef>
                  <a:spcPct val="0"/>
                </a:spcBef>
                <a:spcAft>
                  <a:spcPct val="0"/>
                </a:spcAft>
              </a:pPr>
              <a:endParaRPr lang="en-US" sz="1600" dirty="0">
                <a:latin typeface="+mj-lt"/>
              </a:endParaRPr>
            </a:p>
          </p:txBody>
        </p:sp>
        <p:sp>
          <p:nvSpPr>
            <p:cNvPr id="87" name="TextBox 86">
              <a:extLst>
                <a:ext uri="{FF2B5EF4-FFF2-40B4-BE49-F238E27FC236}">
                  <a16:creationId xmlns:a16="http://schemas.microsoft.com/office/drawing/2014/main" id="{A5C2FA67-2DCD-4F5E-89EB-4B05D23CCAD2}"/>
                </a:ext>
              </a:extLst>
            </p:cNvPr>
            <p:cNvSpPr txBox="1"/>
            <p:nvPr/>
          </p:nvSpPr>
          <p:spPr>
            <a:xfrm>
              <a:off x="8975652" y="4018812"/>
              <a:ext cx="2652839" cy="658989"/>
            </a:xfrm>
            <a:prstGeom prst="rect">
              <a:avLst/>
            </a:prstGeom>
            <a:noFill/>
          </p:spPr>
          <p:txBody>
            <a:bodyPr wrap="square" lIns="0" tIns="143428" rIns="179285" bIns="143428" rtlCol="0">
              <a:spAutoFit/>
            </a:bodyPr>
            <a:lstStyle/>
            <a:p>
              <a:pPr lvl="0" algn="ctr">
                <a:spcAft>
                  <a:spcPts val="1200"/>
                </a:spcAft>
                <a:defRPr/>
              </a:pPr>
              <a:r>
                <a:rPr lang="en-US" sz="1200" dirty="0"/>
                <a:t>“Derive insights from our devices and data streams in real-time”</a:t>
              </a:r>
            </a:p>
          </p:txBody>
        </p:sp>
        <p:grpSp>
          <p:nvGrpSpPr>
            <p:cNvPr id="88" name="Group 87">
              <a:extLst>
                <a:ext uri="{FF2B5EF4-FFF2-40B4-BE49-F238E27FC236}">
                  <a16:creationId xmlns:a16="http://schemas.microsoft.com/office/drawing/2014/main" id="{EC1ED75F-ECFB-47E2-BD43-853E120820E8}"/>
                </a:ext>
              </a:extLst>
            </p:cNvPr>
            <p:cNvGrpSpPr/>
            <p:nvPr/>
          </p:nvGrpSpPr>
          <p:grpSpPr>
            <a:xfrm>
              <a:off x="9594019" y="2985507"/>
              <a:ext cx="1106642" cy="686849"/>
              <a:chOff x="9765292" y="2985507"/>
              <a:chExt cx="1106642" cy="686849"/>
            </a:xfrm>
          </p:grpSpPr>
          <p:sp>
            <p:nvSpPr>
              <p:cNvPr id="89" name="graph_9" title="Icon of a line chart with connected circles at varying points">
                <a:extLst>
                  <a:ext uri="{FF2B5EF4-FFF2-40B4-BE49-F238E27FC236}">
                    <a16:creationId xmlns:a16="http://schemas.microsoft.com/office/drawing/2014/main" id="{5A5EF2AA-388B-44E2-B654-D858734DF1EF}"/>
                  </a:ext>
                </a:extLst>
              </p:cNvPr>
              <p:cNvSpPr>
                <a:spLocks noChangeAspect="1" noEditPoints="1"/>
              </p:cNvSpPr>
              <p:nvPr/>
            </p:nvSpPr>
            <p:spPr bwMode="auto">
              <a:xfrm>
                <a:off x="10410449" y="3188865"/>
                <a:ext cx="461485" cy="41641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90" name="Picture 89" descr=" Data Lake Analytics">
                <a:extLst>
                  <a:ext uri="{FF2B5EF4-FFF2-40B4-BE49-F238E27FC236}">
                    <a16:creationId xmlns:a16="http://schemas.microsoft.com/office/drawing/2014/main" id="{102A1802-92BE-4361-A03A-8DE7758CF4AD}"/>
                  </a:ext>
                </a:extLst>
              </p:cNvPr>
              <p:cNvPicPr>
                <a:picLocks noChangeAspect="1"/>
              </p:cNvPicPr>
              <p:nvPr/>
            </p:nvPicPr>
            <p:blipFill>
              <a:blip r:embed="rId5"/>
              <a:stretch>
                <a:fillRect/>
              </a:stretch>
            </p:blipFill>
            <p:spPr>
              <a:xfrm>
                <a:off x="9765292" y="2985507"/>
                <a:ext cx="517598" cy="686849"/>
              </a:xfrm>
              <a:prstGeom prst="rect">
                <a:avLst/>
              </a:prstGeom>
            </p:spPr>
          </p:pic>
        </p:grpSp>
      </p:grpSp>
      <p:grpSp>
        <p:nvGrpSpPr>
          <p:cNvPr id="91" name="Group 90">
            <a:extLst>
              <a:ext uri="{FF2B5EF4-FFF2-40B4-BE49-F238E27FC236}">
                <a16:creationId xmlns:a16="http://schemas.microsoft.com/office/drawing/2014/main" id="{DF906F78-691B-45FA-9875-CB2512C16E6F}"/>
              </a:ext>
            </a:extLst>
          </p:cNvPr>
          <p:cNvGrpSpPr/>
          <p:nvPr/>
        </p:nvGrpSpPr>
        <p:grpSpPr>
          <a:xfrm>
            <a:off x="4540786" y="2069435"/>
            <a:ext cx="3110204" cy="2900697"/>
            <a:chOff x="4540786" y="2069435"/>
            <a:chExt cx="3110204" cy="2900697"/>
          </a:xfrm>
          <a:solidFill>
            <a:srgbClr val="E6E6E6"/>
          </a:solidFill>
        </p:grpSpPr>
        <p:sp>
          <p:nvSpPr>
            <p:cNvPr id="92" name="Rectangle 91">
              <a:extLst>
                <a:ext uri="{FF2B5EF4-FFF2-40B4-BE49-F238E27FC236}">
                  <a16:creationId xmlns:a16="http://schemas.microsoft.com/office/drawing/2014/main" id="{4FF14B86-8705-4DAA-BBB2-2E571AE6F8A5}"/>
                </a:ext>
              </a:extLst>
            </p:cNvPr>
            <p:cNvSpPr/>
            <p:nvPr/>
          </p:nvSpPr>
          <p:spPr bwMode="auto">
            <a:xfrm>
              <a:off x="4540786" y="2069435"/>
              <a:ext cx="3110204" cy="2900697"/>
            </a:xfrm>
            <a:prstGeom prst="rect">
              <a:avLst/>
            </a:prstGeom>
            <a:grp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Advanced analytics</a:t>
              </a:r>
            </a:p>
            <a:p>
              <a:pPr algn="ctr" defTabSz="932472" fontAlgn="base">
                <a:lnSpc>
                  <a:spcPct val="90000"/>
                </a:lnSpc>
                <a:spcBef>
                  <a:spcPct val="0"/>
                </a:spcBef>
                <a:spcAft>
                  <a:spcPct val="0"/>
                </a:spcAft>
              </a:pPr>
              <a:endParaRPr lang="en-US" dirty="0">
                <a:latin typeface="+mj-lt"/>
              </a:endParaRPr>
            </a:p>
          </p:txBody>
        </p:sp>
        <p:sp>
          <p:nvSpPr>
            <p:cNvPr id="93" name="TextBox 92">
              <a:extLst>
                <a:ext uri="{FF2B5EF4-FFF2-40B4-BE49-F238E27FC236}">
                  <a16:creationId xmlns:a16="http://schemas.microsoft.com/office/drawing/2014/main" id="{ECAEFE17-44AD-4EA6-A9A0-4DB4FFA6FCF8}"/>
                </a:ext>
              </a:extLst>
            </p:cNvPr>
            <p:cNvSpPr txBox="1"/>
            <p:nvPr/>
          </p:nvSpPr>
          <p:spPr>
            <a:xfrm>
              <a:off x="4823924" y="4091170"/>
              <a:ext cx="2653213" cy="658989"/>
            </a:xfrm>
            <a:prstGeom prst="rect">
              <a:avLst/>
            </a:prstGeom>
            <a:grpFill/>
          </p:spPr>
          <p:txBody>
            <a:bodyPr wrap="square" lIns="0" tIns="143428" rIns="179285" bIns="143428" rtlCol="0">
              <a:spAutoFit/>
            </a:bodyPr>
            <a:lstStyle/>
            <a:p>
              <a:pPr lvl="0" algn="ctr">
                <a:spcAft>
                  <a:spcPts val="1200"/>
                </a:spcAft>
                <a:defRPr/>
              </a:pPr>
              <a:r>
                <a:rPr lang="en-US" sz="1200" dirty="0"/>
                <a:t>“Predict next best offer and customer churn”</a:t>
              </a:r>
            </a:p>
          </p:txBody>
        </p:sp>
        <p:grpSp>
          <p:nvGrpSpPr>
            <p:cNvPr id="94" name="Group 93">
              <a:extLst>
                <a:ext uri="{FF2B5EF4-FFF2-40B4-BE49-F238E27FC236}">
                  <a16:creationId xmlns:a16="http://schemas.microsoft.com/office/drawing/2014/main" id="{485A1687-4BDA-4F02-9EE6-A1710DDEEA81}"/>
                </a:ext>
              </a:extLst>
            </p:cNvPr>
            <p:cNvGrpSpPr/>
            <p:nvPr/>
          </p:nvGrpSpPr>
          <p:grpSpPr>
            <a:xfrm>
              <a:off x="5477491" y="3002820"/>
              <a:ext cx="1236794" cy="673040"/>
              <a:chOff x="5621183" y="3002820"/>
              <a:chExt cx="1236794" cy="673040"/>
            </a:xfrm>
            <a:grpFill/>
          </p:grpSpPr>
          <p:sp>
            <p:nvSpPr>
              <p:cNvPr id="95" name="graph_9" title="Icon of a line chart with connected circles at varying points">
                <a:extLst>
                  <a:ext uri="{FF2B5EF4-FFF2-40B4-BE49-F238E27FC236}">
                    <a16:creationId xmlns:a16="http://schemas.microsoft.com/office/drawing/2014/main" id="{E725A7DA-9C18-4B4A-B941-96F37FB08399}"/>
                  </a:ext>
                </a:extLst>
              </p:cNvPr>
              <p:cNvSpPr>
                <a:spLocks noChangeAspect="1" noEditPoints="1"/>
              </p:cNvSpPr>
              <p:nvPr/>
            </p:nvSpPr>
            <p:spPr bwMode="auto">
              <a:xfrm>
                <a:off x="6396492" y="3188865"/>
                <a:ext cx="461485" cy="41641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grpFill/>
              <a:ln w="19050"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96" name="Graphic 95" descr="Machine Learning Studio">
                <a:extLst>
                  <a:ext uri="{FF2B5EF4-FFF2-40B4-BE49-F238E27FC236}">
                    <a16:creationId xmlns:a16="http://schemas.microsoft.com/office/drawing/2014/main" id="{4D5F9200-43EF-418B-9A88-D321E877C9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1183" y="3002820"/>
                <a:ext cx="673040" cy="673040"/>
              </a:xfrm>
              <a:prstGeom prst="rect">
                <a:avLst/>
              </a:prstGeom>
            </p:spPr>
          </p:pic>
        </p:grpSp>
      </p:grpSp>
      <p:pic>
        <p:nvPicPr>
          <p:cNvPr id="97" name="Graphic 96" descr="Machine Learning Studio">
            <a:extLst>
              <a:ext uri="{FF2B5EF4-FFF2-40B4-BE49-F238E27FC236}">
                <a16:creationId xmlns:a16="http://schemas.microsoft.com/office/drawing/2014/main" id="{236301D2-8466-49F9-B854-EFA5D60162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5981" y="3060554"/>
            <a:ext cx="673040" cy="673040"/>
          </a:xfrm>
          <a:prstGeom prst="rect">
            <a:avLst/>
          </a:prstGeom>
        </p:spPr>
      </p:pic>
      <p:sp>
        <p:nvSpPr>
          <p:cNvPr id="8" name="Rectangle 7">
            <a:extLst>
              <a:ext uri="{FF2B5EF4-FFF2-40B4-BE49-F238E27FC236}">
                <a16:creationId xmlns:a16="http://schemas.microsoft.com/office/drawing/2014/main" id="{FBCE00DF-3D35-4474-9905-AD485DFEC9E5}"/>
              </a:ext>
            </a:extLst>
          </p:cNvPr>
          <p:cNvSpPr/>
          <p:nvPr/>
        </p:nvSpPr>
        <p:spPr bwMode="auto">
          <a:xfrm>
            <a:off x="4579151" y="2132731"/>
            <a:ext cx="3030583" cy="2769326"/>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4B798155-D4DB-41B1-AB7B-38B5CB5DE727}"/>
              </a:ext>
            </a:extLst>
          </p:cNvPr>
          <p:cNvSpPr/>
          <p:nvPr/>
        </p:nvSpPr>
        <p:spPr bwMode="auto">
          <a:xfrm>
            <a:off x="8632048" y="2132731"/>
            <a:ext cx="3030583" cy="2769326"/>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0554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87F5-6909-4DE7-B67A-0EFCD375542C}"/>
              </a:ext>
            </a:extLst>
          </p:cNvPr>
          <p:cNvSpPr>
            <a:spLocks noGrp="1"/>
          </p:cNvSpPr>
          <p:nvPr>
            <p:ph type="title"/>
          </p:nvPr>
        </p:nvSpPr>
        <p:spPr/>
        <p:txBody>
          <a:bodyPr/>
          <a:lstStyle/>
          <a:p>
            <a:r>
              <a:rPr lang="en-US" dirty="0"/>
              <a:t>Modern data warehousing patterns</a:t>
            </a:r>
          </a:p>
        </p:txBody>
      </p:sp>
      <p:sp>
        <p:nvSpPr>
          <p:cNvPr id="3" name="Rectangle 2">
            <a:extLst>
              <a:ext uri="{FF2B5EF4-FFF2-40B4-BE49-F238E27FC236}">
                <a16:creationId xmlns:a16="http://schemas.microsoft.com/office/drawing/2014/main" id="{63D396DF-9507-44B8-92EC-73B657AB8FAE}"/>
              </a:ext>
            </a:extLst>
          </p:cNvPr>
          <p:cNvSpPr/>
          <p:nvPr/>
        </p:nvSpPr>
        <p:spPr bwMode="auto">
          <a:xfrm>
            <a:off x="5466905" y="1867237"/>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Model &amp; Serve</a:t>
            </a:r>
          </a:p>
          <a:p>
            <a:pPr algn="ctr" defTabSz="932472" fontAlgn="base">
              <a:lnSpc>
                <a:spcPct val="90000"/>
              </a:lnSpc>
              <a:spcBef>
                <a:spcPct val="0"/>
              </a:spcBef>
              <a:spcAft>
                <a:spcPct val="0"/>
              </a:spcAft>
            </a:pPr>
            <a:endParaRPr lang="en-US" sz="1600" dirty="0">
              <a:latin typeface="Segoe UI Semibold"/>
            </a:endParaRPr>
          </a:p>
        </p:txBody>
      </p:sp>
      <p:sp>
        <p:nvSpPr>
          <p:cNvPr id="4" name="Rectangle 3">
            <a:extLst>
              <a:ext uri="{FF2B5EF4-FFF2-40B4-BE49-F238E27FC236}">
                <a16:creationId xmlns:a16="http://schemas.microsoft.com/office/drawing/2014/main" id="{37D91F1C-ED78-45F2-9789-6EE6BC0AD30C}"/>
              </a:ext>
            </a:extLst>
          </p:cNvPr>
          <p:cNvSpPr/>
          <p:nvPr/>
        </p:nvSpPr>
        <p:spPr bwMode="auto">
          <a:xfrm>
            <a:off x="8729065" y="1867237"/>
            <a:ext cx="3110204" cy="2900697"/>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Visualize</a:t>
            </a:r>
          </a:p>
        </p:txBody>
      </p:sp>
      <p:sp>
        <p:nvSpPr>
          <p:cNvPr id="5" name="Rectangle 4">
            <a:extLst>
              <a:ext uri="{FF2B5EF4-FFF2-40B4-BE49-F238E27FC236}">
                <a16:creationId xmlns:a16="http://schemas.microsoft.com/office/drawing/2014/main" id="{9EE5EA5E-51D1-4FC1-BF2F-878A60E288DD}"/>
              </a:ext>
            </a:extLst>
          </p:cNvPr>
          <p:cNvSpPr/>
          <p:nvPr/>
        </p:nvSpPr>
        <p:spPr bwMode="auto">
          <a:xfrm>
            <a:off x="2212187" y="1867237"/>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Ingest &amp; Prep</a:t>
            </a:r>
          </a:p>
          <a:p>
            <a:pPr algn="ctr" defTabSz="932472" fontAlgn="base">
              <a:lnSpc>
                <a:spcPct val="90000"/>
              </a:lnSpc>
              <a:spcBef>
                <a:spcPct val="0"/>
              </a:spcBef>
              <a:spcAft>
                <a:spcPct val="0"/>
              </a:spcAft>
            </a:pPr>
            <a:endParaRPr lang="en-US" sz="1600">
              <a:latin typeface="Segoe UI Semibold"/>
            </a:endParaRPr>
          </a:p>
        </p:txBody>
      </p:sp>
      <p:sp>
        <p:nvSpPr>
          <p:cNvPr id="6" name="Rectangle 5">
            <a:extLst>
              <a:ext uri="{FF2B5EF4-FFF2-40B4-BE49-F238E27FC236}">
                <a16:creationId xmlns:a16="http://schemas.microsoft.com/office/drawing/2014/main" id="{FD27ECFA-B931-4A7A-AD42-BBFB8A2EF2DC}"/>
              </a:ext>
            </a:extLst>
          </p:cNvPr>
          <p:cNvSpPr/>
          <p:nvPr/>
        </p:nvSpPr>
        <p:spPr bwMode="auto">
          <a:xfrm>
            <a:off x="2204746" y="4914901"/>
            <a:ext cx="9654743" cy="1390902"/>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Store</a:t>
            </a:r>
          </a:p>
        </p:txBody>
      </p:sp>
      <p:sp>
        <p:nvSpPr>
          <p:cNvPr id="7" name="TextBox 6">
            <a:extLst>
              <a:ext uri="{FF2B5EF4-FFF2-40B4-BE49-F238E27FC236}">
                <a16:creationId xmlns:a16="http://schemas.microsoft.com/office/drawing/2014/main" id="{075C0E88-B725-41E4-B538-BAAB7A0C6400}"/>
              </a:ext>
            </a:extLst>
          </p:cNvPr>
          <p:cNvSpPr txBox="1"/>
          <p:nvPr/>
        </p:nvSpPr>
        <p:spPr>
          <a:xfrm>
            <a:off x="740276" y="2724185"/>
            <a:ext cx="1045736"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Logs (unstructured)</a:t>
            </a:r>
          </a:p>
        </p:txBody>
      </p:sp>
      <p:sp>
        <p:nvSpPr>
          <p:cNvPr id="8" name="TextBox 7">
            <a:extLst>
              <a:ext uri="{FF2B5EF4-FFF2-40B4-BE49-F238E27FC236}">
                <a16:creationId xmlns:a16="http://schemas.microsoft.com/office/drawing/2014/main" id="{C9EE7EAB-1950-4994-A83D-2CA942E8889C}"/>
              </a:ext>
            </a:extLst>
          </p:cNvPr>
          <p:cNvSpPr txBox="1"/>
          <p:nvPr/>
        </p:nvSpPr>
        <p:spPr>
          <a:xfrm>
            <a:off x="740276" y="3547859"/>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Media (unstructured)</a:t>
            </a:r>
          </a:p>
        </p:txBody>
      </p:sp>
      <p:sp>
        <p:nvSpPr>
          <p:cNvPr id="9" name="TextBox 8">
            <a:extLst>
              <a:ext uri="{FF2B5EF4-FFF2-40B4-BE49-F238E27FC236}">
                <a16:creationId xmlns:a16="http://schemas.microsoft.com/office/drawing/2014/main" id="{26915F98-8F99-4E5F-B7FC-393A508748E2}"/>
              </a:ext>
            </a:extLst>
          </p:cNvPr>
          <p:cNvSpPr txBox="1"/>
          <p:nvPr/>
        </p:nvSpPr>
        <p:spPr>
          <a:xfrm>
            <a:off x="740275" y="4371533"/>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Files (unstructured)</a:t>
            </a:r>
          </a:p>
        </p:txBody>
      </p:sp>
      <p:sp>
        <p:nvSpPr>
          <p:cNvPr id="10" name="TextBox 9">
            <a:extLst>
              <a:ext uri="{FF2B5EF4-FFF2-40B4-BE49-F238E27FC236}">
                <a16:creationId xmlns:a16="http://schemas.microsoft.com/office/drawing/2014/main" id="{1CB40F69-94FF-4C33-AFDB-6BCECE82CDC8}"/>
              </a:ext>
            </a:extLst>
          </p:cNvPr>
          <p:cNvSpPr txBox="1"/>
          <p:nvPr/>
        </p:nvSpPr>
        <p:spPr>
          <a:xfrm>
            <a:off x="740275" y="5112108"/>
            <a:ext cx="997441"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Business/</a:t>
            </a:r>
            <a:br>
              <a:rPr kumimoji="0" lang="en-US" sz="1200" b="0" i="0" u="none" strike="noStrike" kern="1200" cap="none" spc="0" normalizeH="0" baseline="0" noProof="0">
                <a:ln>
                  <a:noFill/>
                </a:ln>
                <a:effectLst/>
                <a:uLnTx/>
                <a:uFillTx/>
                <a:latin typeface="Segoe UI Semibold"/>
                <a:ea typeface="+mn-ea"/>
                <a:cs typeface="+mn-cs"/>
              </a:rPr>
            </a:br>
            <a:r>
              <a:rPr kumimoji="0" lang="en-US" sz="1200" b="0" i="0" u="none" strike="noStrike" kern="1200" cap="none" spc="0" normalizeH="0" baseline="0" noProof="0">
                <a:ln>
                  <a:noFill/>
                </a:ln>
                <a:effectLst/>
                <a:uLnTx/>
                <a:uFillTx/>
                <a:latin typeface="Segoe UI Semibold"/>
                <a:ea typeface="+mn-ea"/>
                <a:cs typeface="+mn-cs"/>
              </a:rPr>
              <a:t>custom apps </a:t>
            </a:r>
            <a:br>
              <a:rPr kumimoji="0" lang="en-US" sz="1200" b="0" i="0" u="none" strike="noStrike" kern="1200" cap="none" spc="0" normalizeH="0" baseline="0" noProof="0">
                <a:ln>
                  <a:noFill/>
                </a:ln>
                <a:effectLst/>
                <a:uLnTx/>
                <a:uFillTx/>
                <a:latin typeface="Segoe UI Semibold"/>
                <a:ea typeface="+mn-ea"/>
                <a:cs typeface="+mn-cs"/>
              </a:rPr>
            </a:br>
            <a:r>
              <a:rPr kumimoji="0" lang="en-US" sz="1200" b="0" i="0" u="none" strike="noStrike" kern="1200" cap="none" spc="0" normalizeH="0" baseline="0" noProof="0">
                <a:ln>
                  <a:noFill/>
                </a:ln>
                <a:effectLst/>
                <a:uLnTx/>
                <a:uFillTx/>
                <a:latin typeface="Segoe UI Semibold"/>
                <a:ea typeface="+mn-ea"/>
                <a:cs typeface="+mn-cs"/>
              </a:rPr>
              <a:t>(structured)</a:t>
            </a:r>
          </a:p>
        </p:txBody>
      </p:sp>
      <p:sp>
        <p:nvSpPr>
          <p:cNvPr id="11" name="Right Bracket 10">
            <a:extLst>
              <a:ext uri="{FF2B5EF4-FFF2-40B4-BE49-F238E27FC236}">
                <a16:creationId xmlns:a16="http://schemas.microsoft.com/office/drawing/2014/main" id="{7BBD9D84-94E3-4F25-80D6-8D5016CA1F65}"/>
              </a:ext>
            </a:extLst>
          </p:cNvPr>
          <p:cNvSpPr/>
          <p:nvPr/>
        </p:nvSpPr>
        <p:spPr>
          <a:xfrm>
            <a:off x="1729256" y="1867237"/>
            <a:ext cx="159697" cy="4533517"/>
          </a:xfrm>
          <a:prstGeom prst="rightBracket">
            <a:avLst>
              <a:gd name="adj" fmla="val 0"/>
            </a:avLst>
          </a:prstGeom>
          <a:ln w="19050">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12" name="Straight Arrow Connector 11">
            <a:extLst>
              <a:ext uri="{FF2B5EF4-FFF2-40B4-BE49-F238E27FC236}">
                <a16:creationId xmlns:a16="http://schemas.microsoft.com/office/drawing/2014/main" id="{595A3A2A-1F2F-44CE-BFAA-BBFACE774DD2}"/>
              </a:ext>
            </a:extLst>
          </p:cNvPr>
          <p:cNvCxnSpPr>
            <a:cxnSpLocks/>
          </p:cNvCxnSpPr>
          <p:nvPr/>
        </p:nvCxnSpPr>
        <p:spPr>
          <a:xfrm>
            <a:off x="1907832" y="2410979"/>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452062-D92C-4362-9F4C-E503867500ED}"/>
              </a:ext>
            </a:extLst>
          </p:cNvPr>
          <p:cNvCxnSpPr>
            <a:cxnSpLocks/>
          </p:cNvCxnSpPr>
          <p:nvPr/>
        </p:nvCxnSpPr>
        <p:spPr>
          <a:xfrm>
            <a:off x="4726271" y="4633266"/>
            <a:ext cx="0" cy="424171"/>
          </a:xfrm>
          <a:prstGeom prst="straightConnector1">
            <a:avLst/>
          </a:prstGeom>
          <a:ln w="19050">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F905CE8-0369-4667-824C-A05DF5DD87F1}"/>
              </a:ext>
            </a:extLst>
          </p:cNvPr>
          <p:cNvCxnSpPr>
            <a:cxnSpLocks/>
          </p:cNvCxnSpPr>
          <p:nvPr/>
        </p:nvCxnSpPr>
        <p:spPr>
          <a:xfrm>
            <a:off x="5017770" y="234168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FD6D16-EB6E-4EDC-81A4-6796498F0416}"/>
              </a:ext>
            </a:extLst>
          </p:cNvPr>
          <p:cNvCxnSpPr>
            <a:cxnSpLocks/>
          </p:cNvCxnSpPr>
          <p:nvPr/>
        </p:nvCxnSpPr>
        <p:spPr>
          <a:xfrm>
            <a:off x="1907832" y="5498808"/>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E070E3-E51B-48F2-BD0E-F2F682764D2A}"/>
              </a:ext>
            </a:extLst>
          </p:cNvPr>
          <p:cNvCxnSpPr>
            <a:cxnSpLocks/>
          </p:cNvCxnSpPr>
          <p:nvPr/>
        </p:nvCxnSpPr>
        <p:spPr>
          <a:xfrm>
            <a:off x="8354242" y="233749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F0A554-C199-4F14-B11A-3EC65DDDE603}"/>
              </a:ext>
            </a:extLst>
          </p:cNvPr>
          <p:cNvCxnSpPr>
            <a:cxnSpLocks/>
          </p:cNvCxnSpPr>
          <p:nvPr/>
        </p:nvCxnSpPr>
        <p:spPr>
          <a:xfrm flipV="1">
            <a:off x="7022007" y="4591858"/>
            <a:ext cx="0" cy="465579"/>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F27D97A-69A1-4F4B-8103-56AFFA659077}"/>
              </a:ext>
            </a:extLst>
          </p:cNvPr>
          <p:cNvSpPr txBox="1"/>
          <p:nvPr/>
        </p:nvSpPr>
        <p:spPr>
          <a:xfrm>
            <a:off x="2683407" y="3054972"/>
            <a:ext cx="2042864" cy="461665"/>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Code-free data transformation and  ingestion from 90+ data integration connectors</a:t>
            </a:r>
          </a:p>
        </p:txBody>
      </p:sp>
      <p:sp>
        <p:nvSpPr>
          <p:cNvPr id="20" name="TextBox 19">
            <a:extLst>
              <a:ext uri="{FF2B5EF4-FFF2-40B4-BE49-F238E27FC236}">
                <a16:creationId xmlns:a16="http://schemas.microsoft.com/office/drawing/2014/main" id="{3D6936F9-7C27-417D-B057-504A157DB17A}"/>
              </a:ext>
            </a:extLst>
          </p:cNvPr>
          <p:cNvSpPr txBox="1"/>
          <p:nvPr/>
        </p:nvSpPr>
        <p:spPr>
          <a:xfrm>
            <a:off x="9089024" y="3629018"/>
            <a:ext cx="2390286" cy="307777"/>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Leader in the Magic Quadrant for Business Intelligence and Analytics Platforms*</a:t>
            </a:r>
          </a:p>
        </p:txBody>
      </p:sp>
      <p:sp>
        <p:nvSpPr>
          <p:cNvPr id="21" name="TextBox 20">
            <a:extLst>
              <a:ext uri="{FF2B5EF4-FFF2-40B4-BE49-F238E27FC236}">
                <a16:creationId xmlns:a16="http://schemas.microsoft.com/office/drawing/2014/main" id="{E6823166-CDC1-494D-8E74-A9B26D4D0D45}"/>
              </a:ext>
            </a:extLst>
          </p:cNvPr>
          <p:cNvSpPr txBox="1"/>
          <p:nvPr/>
        </p:nvSpPr>
        <p:spPr>
          <a:xfrm>
            <a:off x="5975772" y="3629018"/>
            <a:ext cx="2092469" cy="307777"/>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Up to 14x faster and costs 94% less than other cloud providers</a:t>
            </a:r>
          </a:p>
        </p:txBody>
      </p:sp>
      <p:sp>
        <p:nvSpPr>
          <p:cNvPr id="22" name="TextBox 21">
            <a:extLst>
              <a:ext uri="{FF2B5EF4-FFF2-40B4-BE49-F238E27FC236}">
                <a16:creationId xmlns:a16="http://schemas.microsoft.com/office/drawing/2014/main" id="{40D2E93F-4EAD-427F-9F41-CCA03C52CF48}"/>
              </a:ext>
            </a:extLst>
          </p:cNvPr>
          <p:cNvSpPr txBox="1"/>
          <p:nvPr/>
        </p:nvSpPr>
        <p:spPr>
          <a:xfrm>
            <a:off x="6236406" y="5861278"/>
            <a:ext cx="2072250" cy="307777"/>
          </a:xfrm>
          <a:prstGeom prst="rect">
            <a:avLst/>
          </a:prstGeom>
          <a:noFill/>
        </p:spPr>
        <p:txBody>
          <a:bodyPr wrap="square" lIns="0" tIns="0" rIns="0" bIns="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sz="1000">
                <a:gradFill>
                  <a:gsLst>
                    <a:gs pos="2917">
                      <a:srgbClr val="1A1A1A"/>
                    </a:gs>
                    <a:gs pos="30000">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High performance data lake available in all 54 Azure regions</a:t>
            </a:r>
          </a:p>
        </p:txBody>
      </p:sp>
      <p:sp>
        <p:nvSpPr>
          <p:cNvPr id="23" name="TextBox 22">
            <a:extLst>
              <a:ext uri="{FF2B5EF4-FFF2-40B4-BE49-F238E27FC236}">
                <a16:creationId xmlns:a16="http://schemas.microsoft.com/office/drawing/2014/main" id="{F1DAC04D-3EC3-4BC4-9560-7A4069229FFC}"/>
              </a:ext>
            </a:extLst>
          </p:cNvPr>
          <p:cNvSpPr txBox="1"/>
          <p:nvPr/>
        </p:nvSpPr>
        <p:spPr>
          <a:xfrm>
            <a:off x="10346284" y="3001490"/>
            <a:ext cx="714426"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Power BI</a:t>
            </a:r>
          </a:p>
        </p:txBody>
      </p:sp>
      <p:sp>
        <p:nvSpPr>
          <p:cNvPr id="24" name="Freeform: Shape 23">
            <a:extLst>
              <a:ext uri="{FF2B5EF4-FFF2-40B4-BE49-F238E27FC236}">
                <a16:creationId xmlns:a16="http://schemas.microsoft.com/office/drawing/2014/main" id="{ECA4373E-57BE-43D0-9B0E-9D2535372E60}"/>
              </a:ext>
            </a:extLst>
          </p:cNvPr>
          <p:cNvSpPr>
            <a:spLocks noChangeAspect="1"/>
          </p:cNvSpPr>
          <p:nvPr/>
        </p:nvSpPr>
        <p:spPr bwMode="auto">
          <a:xfrm flipV="1">
            <a:off x="9597315" y="2935867"/>
            <a:ext cx="456306" cy="339887"/>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5" name="Picture 24" descr="A picture containing clock&#10;&#10;Description automatically generated">
            <a:extLst>
              <a:ext uri="{FF2B5EF4-FFF2-40B4-BE49-F238E27FC236}">
                <a16:creationId xmlns:a16="http://schemas.microsoft.com/office/drawing/2014/main" id="{0F9A94FF-A7A6-46D1-8CAF-A65108DFF416}"/>
              </a:ext>
            </a:extLst>
          </p:cNvPr>
          <p:cNvPicPr>
            <a:picLocks noChangeAspect="1"/>
          </p:cNvPicPr>
          <p:nvPr/>
        </p:nvPicPr>
        <p:blipFill>
          <a:blip r:embed="rId3"/>
          <a:stretch>
            <a:fillRect/>
          </a:stretch>
        </p:blipFill>
        <p:spPr>
          <a:xfrm>
            <a:off x="5776853" y="2871199"/>
            <a:ext cx="560860" cy="560860"/>
          </a:xfrm>
          <a:prstGeom prst="rect">
            <a:avLst/>
          </a:prstGeom>
        </p:spPr>
      </p:pic>
      <p:sp>
        <p:nvSpPr>
          <p:cNvPr id="26" name="TextBox 25">
            <a:extLst>
              <a:ext uri="{FF2B5EF4-FFF2-40B4-BE49-F238E27FC236}">
                <a16:creationId xmlns:a16="http://schemas.microsoft.com/office/drawing/2014/main" id="{97C019BA-59B7-4DBE-A2F7-F43F45903E22}"/>
              </a:ext>
            </a:extLst>
          </p:cNvPr>
          <p:cNvSpPr txBox="1"/>
          <p:nvPr/>
        </p:nvSpPr>
        <p:spPr>
          <a:xfrm>
            <a:off x="6396014" y="3001490"/>
            <a:ext cx="1958228"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Azure Synapse Analytics</a:t>
            </a:r>
          </a:p>
          <a:p>
            <a:r>
              <a:rPr lang="en-US" sz="1200">
                <a:solidFill>
                  <a:schemeClr val="tx1"/>
                </a:solidFill>
                <a:latin typeface="+mn-lt"/>
              </a:rPr>
              <a:t>(Data Warehouse)</a:t>
            </a:r>
          </a:p>
        </p:txBody>
      </p:sp>
      <p:sp>
        <p:nvSpPr>
          <p:cNvPr id="36" name="Rectangle 35">
            <a:extLst>
              <a:ext uri="{FF2B5EF4-FFF2-40B4-BE49-F238E27FC236}">
                <a16:creationId xmlns:a16="http://schemas.microsoft.com/office/drawing/2014/main" id="{29D01BA8-6D6B-4FCD-A308-FA27E2F65819}"/>
              </a:ext>
            </a:extLst>
          </p:cNvPr>
          <p:cNvSpPr>
            <a:spLocks noChangeArrowheads="1"/>
          </p:cNvSpPr>
          <p:nvPr/>
        </p:nvSpPr>
        <p:spPr bwMode="auto">
          <a:xfrm>
            <a:off x="3008048" y="2867476"/>
            <a:ext cx="50065" cy="5006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7" name="TextBox 36">
            <a:extLst>
              <a:ext uri="{FF2B5EF4-FFF2-40B4-BE49-F238E27FC236}">
                <a16:creationId xmlns:a16="http://schemas.microsoft.com/office/drawing/2014/main" id="{64151D54-C3B9-4D75-8635-FC88C756C388}"/>
              </a:ext>
            </a:extLst>
          </p:cNvPr>
          <p:cNvSpPr txBox="1"/>
          <p:nvPr/>
        </p:nvSpPr>
        <p:spPr>
          <a:xfrm>
            <a:off x="3295543" y="2640942"/>
            <a:ext cx="1542217" cy="1938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Azure Data Factory</a:t>
            </a:r>
          </a:p>
        </p:txBody>
      </p:sp>
      <p:sp>
        <p:nvSpPr>
          <p:cNvPr id="38" name="TextBox 37">
            <a:extLst>
              <a:ext uri="{FF2B5EF4-FFF2-40B4-BE49-F238E27FC236}">
                <a16:creationId xmlns:a16="http://schemas.microsoft.com/office/drawing/2014/main" id="{1B0A2455-EDA3-4441-B2AE-616BF13CFC43}"/>
              </a:ext>
            </a:extLst>
          </p:cNvPr>
          <p:cNvSpPr txBox="1"/>
          <p:nvPr/>
        </p:nvSpPr>
        <p:spPr>
          <a:xfrm>
            <a:off x="6337713" y="5578952"/>
            <a:ext cx="1989584"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Azure Data Lake Storage</a:t>
            </a:r>
          </a:p>
        </p:txBody>
      </p:sp>
      <p:pic>
        <p:nvPicPr>
          <p:cNvPr id="39" name="Graphic 38">
            <a:extLst>
              <a:ext uri="{FF2B5EF4-FFF2-40B4-BE49-F238E27FC236}">
                <a16:creationId xmlns:a16="http://schemas.microsoft.com/office/drawing/2014/main" id="{833C9F23-5912-4CBC-9DF4-326BCF8DC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25170" y="2503351"/>
            <a:ext cx="443486" cy="443486"/>
          </a:xfrm>
          <a:prstGeom prst="rect">
            <a:avLst/>
          </a:prstGeom>
        </p:spPr>
      </p:pic>
      <p:pic>
        <p:nvPicPr>
          <p:cNvPr id="40" name="Graphic 39">
            <a:extLst>
              <a:ext uri="{FF2B5EF4-FFF2-40B4-BE49-F238E27FC236}">
                <a16:creationId xmlns:a16="http://schemas.microsoft.com/office/drawing/2014/main" id="{965B372B-0AD6-40AC-823C-973FA30762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2840" y="5430241"/>
            <a:ext cx="445863" cy="491319"/>
          </a:xfrm>
          <a:prstGeom prst="rect">
            <a:avLst/>
          </a:prstGeom>
        </p:spPr>
      </p:pic>
      <p:grpSp>
        <p:nvGrpSpPr>
          <p:cNvPr id="41" name="Group 40">
            <a:extLst>
              <a:ext uri="{FF2B5EF4-FFF2-40B4-BE49-F238E27FC236}">
                <a16:creationId xmlns:a16="http://schemas.microsoft.com/office/drawing/2014/main" id="{2AE1504C-FF34-4ACC-B234-1CFE0B903EDC}"/>
              </a:ext>
            </a:extLst>
          </p:cNvPr>
          <p:cNvGrpSpPr/>
          <p:nvPr/>
        </p:nvGrpSpPr>
        <p:grpSpPr>
          <a:xfrm>
            <a:off x="207550" y="5112913"/>
            <a:ext cx="427983" cy="364076"/>
            <a:chOff x="265316" y="5131089"/>
            <a:chExt cx="793593" cy="675092"/>
          </a:xfrm>
        </p:grpSpPr>
        <p:grpSp>
          <p:nvGrpSpPr>
            <p:cNvPr id="42" name="Group 41">
              <a:extLst>
                <a:ext uri="{FF2B5EF4-FFF2-40B4-BE49-F238E27FC236}">
                  <a16:creationId xmlns:a16="http://schemas.microsoft.com/office/drawing/2014/main" id="{27A019CF-9CC4-43F2-967D-D818B9B8B518}"/>
                </a:ext>
              </a:extLst>
            </p:cNvPr>
            <p:cNvGrpSpPr/>
            <p:nvPr/>
          </p:nvGrpSpPr>
          <p:grpSpPr>
            <a:xfrm>
              <a:off x="265316" y="5131089"/>
              <a:ext cx="793593" cy="675092"/>
              <a:chOff x="2107244" y="1575258"/>
              <a:chExt cx="310993" cy="264555"/>
            </a:xfrm>
          </p:grpSpPr>
          <p:sp>
            <p:nvSpPr>
              <p:cNvPr id="48" name="Rectangle 9">
                <a:extLst>
                  <a:ext uri="{FF2B5EF4-FFF2-40B4-BE49-F238E27FC236}">
                    <a16:creationId xmlns:a16="http://schemas.microsoft.com/office/drawing/2014/main" id="{8F5DBBF9-65FC-4EAA-9DB6-C7F0E4D91AD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9" name="Group 48">
                <a:extLst>
                  <a:ext uri="{FF2B5EF4-FFF2-40B4-BE49-F238E27FC236}">
                    <a16:creationId xmlns:a16="http://schemas.microsoft.com/office/drawing/2014/main" id="{D09C5F55-D1A5-49B3-B8AF-DFD848BAF4C8}"/>
                  </a:ext>
                </a:extLst>
              </p:cNvPr>
              <p:cNvGrpSpPr/>
              <p:nvPr/>
            </p:nvGrpSpPr>
            <p:grpSpPr>
              <a:xfrm>
                <a:off x="2219774" y="1683758"/>
                <a:ext cx="104220" cy="99334"/>
                <a:chOff x="2219774" y="1683758"/>
                <a:chExt cx="104220" cy="99334"/>
              </a:xfrm>
            </p:grpSpPr>
            <p:sp>
              <p:nvSpPr>
                <p:cNvPr id="50" name="Freeform 14">
                  <a:extLst>
                    <a:ext uri="{FF2B5EF4-FFF2-40B4-BE49-F238E27FC236}">
                      <a16:creationId xmlns:a16="http://schemas.microsoft.com/office/drawing/2014/main" id="{8E48E1B5-0D24-4930-9A21-8C3D2F6DE9DB}"/>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1" name="Line 15">
                  <a:extLst>
                    <a:ext uri="{FF2B5EF4-FFF2-40B4-BE49-F238E27FC236}">
                      <a16:creationId xmlns:a16="http://schemas.microsoft.com/office/drawing/2014/main" id="{9356A958-A444-4D5B-A92E-50A3C4A6C8F8}"/>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sp>
          <p:nvSpPr>
            <p:cNvPr id="43" name="Rectangle 42">
              <a:extLst>
                <a:ext uri="{FF2B5EF4-FFF2-40B4-BE49-F238E27FC236}">
                  <a16:creationId xmlns:a16="http://schemas.microsoft.com/office/drawing/2014/main" id="{885B4E77-8C9F-4C03-8C8C-4C62BA199232}"/>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3D90F0C-7BA2-4BEE-8491-C9344D0D79F9}"/>
                </a:ext>
              </a:extLst>
            </p:cNvPr>
            <p:cNvGrpSpPr/>
            <p:nvPr/>
          </p:nvGrpSpPr>
          <p:grpSpPr>
            <a:xfrm>
              <a:off x="750755" y="5171384"/>
              <a:ext cx="242719" cy="60681"/>
              <a:chOff x="722201" y="5189927"/>
              <a:chExt cx="242719" cy="60681"/>
            </a:xfrm>
          </p:grpSpPr>
          <p:sp>
            <p:nvSpPr>
              <p:cNvPr id="45" name="Oval 11">
                <a:extLst>
                  <a:ext uri="{FF2B5EF4-FFF2-40B4-BE49-F238E27FC236}">
                    <a16:creationId xmlns:a16="http://schemas.microsoft.com/office/drawing/2014/main" id="{692FAD47-FE31-4F73-A324-D8DAF9759341}"/>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6" name="Oval 12">
                <a:extLst>
                  <a:ext uri="{FF2B5EF4-FFF2-40B4-BE49-F238E27FC236}">
                    <a16:creationId xmlns:a16="http://schemas.microsoft.com/office/drawing/2014/main" id="{D2FBDD74-5879-4DE6-9640-3507C92C6888}"/>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7" name="Oval 13">
                <a:extLst>
                  <a:ext uri="{FF2B5EF4-FFF2-40B4-BE49-F238E27FC236}">
                    <a16:creationId xmlns:a16="http://schemas.microsoft.com/office/drawing/2014/main" id="{BB206F67-9B78-4CD4-A838-29A94916F577}"/>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47F276E2-C814-49C4-BC6B-9B6C1F6543E4}"/>
              </a:ext>
            </a:extLst>
          </p:cNvPr>
          <p:cNvGrpSpPr/>
          <p:nvPr/>
        </p:nvGrpSpPr>
        <p:grpSpPr>
          <a:xfrm>
            <a:off x="209709" y="3456957"/>
            <a:ext cx="423664" cy="435948"/>
            <a:chOff x="425774" y="3428914"/>
            <a:chExt cx="423664" cy="435948"/>
          </a:xfrm>
        </p:grpSpPr>
        <p:sp>
          <p:nvSpPr>
            <p:cNvPr id="53" name="Rectangle 52">
              <a:extLst>
                <a:ext uri="{FF2B5EF4-FFF2-40B4-BE49-F238E27FC236}">
                  <a16:creationId xmlns:a16="http://schemas.microsoft.com/office/drawing/2014/main" id="{FF7D16FF-1F71-499A-BCC5-9146AB5AB958}"/>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54" name="Group 59">
              <a:extLst>
                <a:ext uri="{FF2B5EF4-FFF2-40B4-BE49-F238E27FC236}">
                  <a16:creationId xmlns:a16="http://schemas.microsoft.com/office/drawing/2014/main" id="{B6382F74-0034-4E34-822D-9C28AC9F3B46}"/>
                </a:ext>
              </a:extLst>
            </p:cNvPr>
            <p:cNvGrpSpPr>
              <a:grpSpLocks noChangeAspect="1"/>
            </p:cNvGrpSpPr>
            <p:nvPr/>
          </p:nvGrpSpPr>
          <p:grpSpPr bwMode="auto">
            <a:xfrm>
              <a:off x="492356" y="3507780"/>
              <a:ext cx="357082" cy="357082"/>
              <a:chOff x="4013" y="2783"/>
              <a:chExt cx="312" cy="312"/>
            </a:xfrm>
          </p:grpSpPr>
          <p:sp>
            <p:nvSpPr>
              <p:cNvPr id="55" name="AutoShape 58">
                <a:extLst>
                  <a:ext uri="{FF2B5EF4-FFF2-40B4-BE49-F238E27FC236}">
                    <a16:creationId xmlns:a16="http://schemas.microsoft.com/office/drawing/2014/main" id="{2EB4FFCA-144F-4EDC-85D9-319A2C4D97BA}"/>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6" name="Rectangle 60">
                <a:extLst>
                  <a:ext uri="{FF2B5EF4-FFF2-40B4-BE49-F238E27FC236}">
                    <a16:creationId xmlns:a16="http://schemas.microsoft.com/office/drawing/2014/main" id="{A1B15CC0-5885-46D1-B134-0E1D3C0921E6}"/>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7" name="Rectangle 61">
                <a:extLst>
                  <a:ext uri="{FF2B5EF4-FFF2-40B4-BE49-F238E27FC236}">
                    <a16:creationId xmlns:a16="http://schemas.microsoft.com/office/drawing/2014/main" id="{8D4E0421-98C6-413B-A7F9-CAF6F32C72F6}"/>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8" name="Freeform 62">
                <a:extLst>
                  <a:ext uri="{FF2B5EF4-FFF2-40B4-BE49-F238E27FC236}">
                    <a16:creationId xmlns:a16="http://schemas.microsoft.com/office/drawing/2014/main" id="{104DC277-DF52-4BFB-9690-6ED28E1E8D48}"/>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9" name="Oval 63">
                <a:extLst>
                  <a:ext uri="{FF2B5EF4-FFF2-40B4-BE49-F238E27FC236}">
                    <a16:creationId xmlns:a16="http://schemas.microsoft.com/office/drawing/2014/main" id="{CBC82CEB-02E8-4137-A555-843B07E8F4AC}"/>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60" name="Group 59">
            <a:extLst>
              <a:ext uri="{FF2B5EF4-FFF2-40B4-BE49-F238E27FC236}">
                <a16:creationId xmlns:a16="http://schemas.microsoft.com/office/drawing/2014/main" id="{DFEC91B7-9E05-4645-9D5C-7998239A782E}"/>
              </a:ext>
            </a:extLst>
          </p:cNvPr>
          <p:cNvGrpSpPr/>
          <p:nvPr/>
        </p:nvGrpSpPr>
        <p:grpSpPr>
          <a:xfrm>
            <a:off x="227434" y="4301607"/>
            <a:ext cx="388214" cy="427711"/>
            <a:chOff x="343593" y="4433674"/>
            <a:chExt cx="388214" cy="427711"/>
          </a:xfrm>
        </p:grpSpPr>
        <p:sp>
          <p:nvSpPr>
            <p:cNvPr id="61" name="Rectangle 60">
              <a:extLst>
                <a:ext uri="{FF2B5EF4-FFF2-40B4-BE49-F238E27FC236}">
                  <a16:creationId xmlns:a16="http://schemas.microsoft.com/office/drawing/2014/main" id="{EC512A96-545F-45EF-9798-FD38A9FFA4C5}"/>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2" name="document">
              <a:extLst>
                <a:ext uri="{FF2B5EF4-FFF2-40B4-BE49-F238E27FC236}">
                  <a16:creationId xmlns:a16="http://schemas.microsoft.com/office/drawing/2014/main" id="{2990D7DE-9A79-44E3-9EE2-F7D7D9E0F446}"/>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58C0156C-D59F-4239-9746-F12401BD8B28}"/>
              </a:ext>
            </a:extLst>
          </p:cNvPr>
          <p:cNvGrpSpPr/>
          <p:nvPr/>
        </p:nvGrpSpPr>
        <p:grpSpPr>
          <a:xfrm>
            <a:off x="264326" y="2673454"/>
            <a:ext cx="314430" cy="364076"/>
            <a:chOff x="305587" y="2721796"/>
            <a:chExt cx="314430" cy="364076"/>
          </a:xfrm>
        </p:grpSpPr>
        <p:sp>
          <p:nvSpPr>
            <p:cNvPr id="64" name="Rectangle 63">
              <a:extLst>
                <a:ext uri="{FF2B5EF4-FFF2-40B4-BE49-F238E27FC236}">
                  <a16:creationId xmlns:a16="http://schemas.microsoft.com/office/drawing/2014/main" id="{DF406987-EC2D-4FC4-A4AC-A7F2AA63526C}"/>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5" name="document_3">
              <a:extLst>
                <a:ext uri="{FF2B5EF4-FFF2-40B4-BE49-F238E27FC236}">
                  <a16:creationId xmlns:a16="http://schemas.microsoft.com/office/drawing/2014/main" id="{474ED08B-1325-4BB1-A0FB-3AE4AD1818B8}"/>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sp>
        <p:nvSpPr>
          <p:cNvPr id="76" name="TextBox 75">
            <a:extLst>
              <a:ext uri="{FF2B5EF4-FFF2-40B4-BE49-F238E27FC236}">
                <a16:creationId xmlns:a16="http://schemas.microsoft.com/office/drawing/2014/main" id="{4E07375F-B33B-4A1F-8E90-68DE030CC018}"/>
              </a:ext>
            </a:extLst>
          </p:cNvPr>
          <p:cNvSpPr txBox="1"/>
          <p:nvPr/>
        </p:nvSpPr>
        <p:spPr>
          <a:xfrm>
            <a:off x="3272096" y="4175131"/>
            <a:ext cx="1701948" cy="123111"/>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Up to 10x faster than vanilla Spark</a:t>
            </a:r>
          </a:p>
        </p:txBody>
      </p:sp>
      <p:sp>
        <p:nvSpPr>
          <p:cNvPr id="77" name="TextBox 76">
            <a:extLst>
              <a:ext uri="{FF2B5EF4-FFF2-40B4-BE49-F238E27FC236}">
                <a16:creationId xmlns:a16="http://schemas.microsoft.com/office/drawing/2014/main" id="{5F107AD1-0F9F-40F7-9F6D-CC62DC775D57}"/>
              </a:ext>
            </a:extLst>
          </p:cNvPr>
          <p:cNvSpPr txBox="1"/>
          <p:nvPr/>
        </p:nvSpPr>
        <p:spPr>
          <a:xfrm>
            <a:off x="3239699" y="3808213"/>
            <a:ext cx="1372171"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dirty="0">
                <a:solidFill>
                  <a:schemeClr val="tx1"/>
                </a:solidFill>
              </a:rPr>
              <a:t>Azure Databricks</a:t>
            </a:r>
          </a:p>
          <a:p>
            <a:r>
              <a:rPr lang="en-US" sz="1200" dirty="0">
                <a:solidFill>
                  <a:schemeClr val="tx1"/>
                </a:solidFill>
                <a:latin typeface="+mn-lt"/>
              </a:rPr>
              <a:t>(Data prep)</a:t>
            </a:r>
          </a:p>
        </p:txBody>
      </p:sp>
      <p:grpSp>
        <p:nvGrpSpPr>
          <p:cNvPr id="78" name="Group 4">
            <a:extLst>
              <a:ext uri="{FF2B5EF4-FFF2-40B4-BE49-F238E27FC236}">
                <a16:creationId xmlns:a16="http://schemas.microsoft.com/office/drawing/2014/main" id="{3DF22C31-707F-4B1C-B1A7-2209430C5701}"/>
              </a:ext>
            </a:extLst>
          </p:cNvPr>
          <p:cNvGrpSpPr>
            <a:grpSpLocks noChangeAspect="1"/>
          </p:cNvGrpSpPr>
          <p:nvPr/>
        </p:nvGrpSpPr>
        <p:grpSpPr bwMode="auto">
          <a:xfrm>
            <a:off x="2708334" y="3790409"/>
            <a:ext cx="417512" cy="476250"/>
            <a:chOff x="1937" y="2617"/>
            <a:chExt cx="263" cy="300"/>
          </a:xfrm>
        </p:grpSpPr>
        <p:sp>
          <p:nvSpPr>
            <p:cNvPr id="79" name="AutoShape 3">
              <a:extLst>
                <a:ext uri="{FF2B5EF4-FFF2-40B4-BE49-F238E27FC236}">
                  <a16:creationId xmlns:a16="http://schemas.microsoft.com/office/drawing/2014/main" id="{8FA4AB32-7446-472E-B378-711B9CDF33C1}"/>
                </a:ext>
              </a:extLst>
            </p:cNvPr>
            <p:cNvSpPr>
              <a:spLocks noChangeAspect="1" noChangeArrowheads="1" noTextEdit="1"/>
            </p:cNvSpPr>
            <p:nvPr/>
          </p:nvSpPr>
          <p:spPr bwMode="auto">
            <a:xfrm>
              <a:off x="1937" y="2617"/>
              <a:ext cx="26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0" name="Freeform 5">
              <a:extLst>
                <a:ext uri="{FF2B5EF4-FFF2-40B4-BE49-F238E27FC236}">
                  <a16:creationId xmlns:a16="http://schemas.microsoft.com/office/drawing/2014/main" id="{EF32FD26-D515-41CA-BF42-1D444C1AD858}"/>
                </a:ext>
              </a:extLst>
            </p:cNvPr>
            <p:cNvSpPr>
              <a:spLocks/>
            </p:cNvSpPr>
            <p:nvPr/>
          </p:nvSpPr>
          <p:spPr bwMode="auto">
            <a:xfrm>
              <a:off x="1937" y="2792"/>
              <a:ext cx="265" cy="125"/>
            </a:xfrm>
            <a:custGeom>
              <a:avLst/>
              <a:gdLst>
                <a:gd name="T0" fmla="*/ 0 w 265"/>
                <a:gd name="T1" fmla="*/ 0 h 125"/>
                <a:gd name="T2" fmla="*/ 0 w 265"/>
                <a:gd name="T3" fmla="*/ 48 h 125"/>
                <a:gd name="T4" fmla="*/ 133 w 265"/>
                <a:gd name="T5" fmla="*/ 125 h 125"/>
                <a:gd name="T6" fmla="*/ 265 w 265"/>
                <a:gd name="T7" fmla="*/ 48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48"/>
                  </a:lnTo>
                  <a:lnTo>
                    <a:pt x="133" y="125"/>
                  </a:lnTo>
                  <a:lnTo>
                    <a:pt x="265" y="48"/>
                  </a:lnTo>
                  <a:lnTo>
                    <a:pt x="265" y="0"/>
                  </a:lnTo>
                  <a:lnTo>
                    <a:pt x="0" y="0"/>
                  </a:lnTo>
                  <a:close/>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1" name="Freeform 6">
              <a:extLst>
                <a:ext uri="{FF2B5EF4-FFF2-40B4-BE49-F238E27FC236}">
                  <a16:creationId xmlns:a16="http://schemas.microsoft.com/office/drawing/2014/main" id="{D781C14F-612A-40C1-BFA6-AD59A57769F5}"/>
                </a:ext>
              </a:extLst>
            </p:cNvPr>
            <p:cNvSpPr>
              <a:spLocks/>
            </p:cNvSpPr>
            <p:nvPr/>
          </p:nvSpPr>
          <p:spPr bwMode="auto">
            <a:xfrm>
              <a:off x="2070" y="2792"/>
              <a:ext cx="132" cy="125"/>
            </a:xfrm>
            <a:custGeom>
              <a:avLst/>
              <a:gdLst>
                <a:gd name="T0" fmla="*/ 0 w 132"/>
                <a:gd name="T1" fmla="*/ 0 h 125"/>
                <a:gd name="T2" fmla="*/ 0 w 132"/>
                <a:gd name="T3" fmla="*/ 125 h 125"/>
                <a:gd name="T4" fmla="*/ 132 w 132"/>
                <a:gd name="T5" fmla="*/ 48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48"/>
                  </a:lnTo>
                  <a:lnTo>
                    <a:pt x="132" y="0"/>
                  </a:lnTo>
                  <a:lnTo>
                    <a:pt x="0" y="0"/>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2" name="Freeform 7">
              <a:extLst>
                <a:ext uri="{FF2B5EF4-FFF2-40B4-BE49-F238E27FC236}">
                  <a16:creationId xmlns:a16="http://schemas.microsoft.com/office/drawing/2014/main" id="{C0FA76D7-1F5D-48B5-83E3-597BF26475E5}"/>
                </a:ext>
              </a:extLst>
            </p:cNvPr>
            <p:cNvSpPr>
              <a:spLocks/>
            </p:cNvSpPr>
            <p:nvPr/>
          </p:nvSpPr>
          <p:spPr bwMode="auto">
            <a:xfrm>
              <a:off x="1937" y="27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3" name="Freeform 8">
              <a:extLst>
                <a:ext uri="{FF2B5EF4-FFF2-40B4-BE49-F238E27FC236}">
                  <a16:creationId xmlns:a16="http://schemas.microsoft.com/office/drawing/2014/main" id="{C0843F5A-959B-451F-85BA-07A3675F5ADB}"/>
                </a:ext>
              </a:extLst>
            </p:cNvPr>
            <p:cNvSpPr>
              <a:spLocks/>
            </p:cNvSpPr>
            <p:nvPr/>
          </p:nvSpPr>
          <p:spPr bwMode="auto">
            <a:xfrm>
              <a:off x="1937" y="2692"/>
              <a:ext cx="265" cy="125"/>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4" name="Freeform 9">
              <a:extLst>
                <a:ext uri="{FF2B5EF4-FFF2-40B4-BE49-F238E27FC236}">
                  <a16:creationId xmlns:a16="http://schemas.microsoft.com/office/drawing/2014/main" id="{E192A11C-99A7-4944-92A7-F60286580FC2}"/>
                </a:ext>
              </a:extLst>
            </p:cNvPr>
            <p:cNvSpPr>
              <a:spLocks/>
            </p:cNvSpPr>
            <p:nvPr/>
          </p:nvSpPr>
          <p:spPr bwMode="auto">
            <a:xfrm>
              <a:off x="2070" y="2692"/>
              <a:ext cx="132" cy="125"/>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5" name="Freeform 10">
              <a:extLst>
                <a:ext uri="{FF2B5EF4-FFF2-40B4-BE49-F238E27FC236}">
                  <a16:creationId xmlns:a16="http://schemas.microsoft.com/office/drawing/2014/main" id="{E0F0924A-74AD-435F-8FC1-F4D7BC56D92E}"/>
                </a:ext>
              </a:extLst>
            </p:cNvPr>
            <p:cNvSpPr>
              <a:spLocks/>
            </p:cNvSpPr>
            <p:nvPr/>
          </p:nvSpPr>
          <p:spPr bwMode="auto">
            <a:xfrm>
              <a:off x="1937" y="26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27010812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87F5-6909-4DE7-B67A-0EFCD375542C}"/>
              </a:ext>
            </a:extLst>
          </p:cNvPr>
          <p:cNvSpPr>
            <a:spLocks noGrp="1"/>
          </p:cNvSpPr>
          <p:nvPr>
            <p:ph type="title"/>
          </p:nvPr>
        </p:nvSpPr>
        <p:spPr/>
        <p:txBody>
          <a:bodyPr/>
          <a:lstStyle/>
          <a:p>
            <a:r>
              <a:rPr lang="en-US" dirty="0"/>
              <a:t>Ingest and Prep</a:t>
            </a:r>
          </a:p>
        </p:txBody>
      </p:sp>
      <p:sp>
        <p:nvSpPr>
          <p:cNvPr id="3" name="Rectangle 2">
            <a:extLst>
              <a:ext uri="{FF2B5EF4-FFF2-40B4-BE49-F238E27FC236}">
                <a16:creationId xmlns:a16="http://schemas.microsoft.com/office/drawing/2014/main" id="{63D396DF-9507-44B8-92EC-73B657AB8FAE}"/>
              </a:ext>
            </a:extLst>
          </p:cNvPr>
          <p:cNvSpPr/>
          <p:nvPr/>
        </p:nvSpPr>
        <p:spPr bwMode="auto">
          <a:xfrm>
            <a:off x="5466905" y="1867237"/>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Model &amp; Serve</a:t>
            </a:r>
          </a:p>
          <a:p>
            <a:pPr algn="ctr" defTabSz="932472" fontAlgn="base">
              <a:lnSpc>
                <a:spcPct val="90000"/>
              </a:lnSpc>
              <a:spcBef>
                <a:spcPct val="0"/>
              </a:spcBef>
              <a:spcAft>
                <a:spcPct val="0"/>
              </a:spcAft>
            </a:pPr>
            <a:endParaRPr lang="en-US" sz="1600" dirty="0">
              <a:latin typeface="Segoe UI Semibold"/>
            </a:endParaRPr>
          </a:p>
        </p:txBody>
      </p:sp>
      <p:sp>
        <p:nvSpPr>
          <p:cNvPr id="4" name="Rectangle 3">
            <a:extLst>
              <a:ext uri="{FF2B5EF4-FFF2-40B4-BE49-F238E27FC236}">
                <a16:creationId xmlns:a16="http://schemas.microsoft.com/office/drawing/2014/main" id="{37D91F1C-ED78-45F2-9789-6EE6BC0AD30C}"/>
              </a:ext>
            </a:extLst>
          </p:cNvPr>
          <p:cNvSpPr/>
          <p:nvPr/>
        </p:nvSpPr>
        <p:spPr bwMode="auto">
          <a:xfrm>
            <a:off x="8729065" y="1867237"/>
            <a:ext cx="3110204" cy="2900697"/>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Visualize</a:t>
            </a:r>
          </a:p>
        </p:txBody>
      </p:sp>
      <p:sp>
        <p:nvSpPr>
          <p:cNvPr id="5" name="Rectangle 4">
            <a:extLst>
              <a:ext uri="{FF2B5EF4-FFF2-40B4-BE49-F238E27FC236}">
                <a16:creationId xmlns:a16="http://schemas.microsoft.com/office/drawing/2014/main" id="{9EE5EA5E-51D1-4FC1-BF2F-878A60E288DD}"/>
              </a:ext>
            </a:extLst>
          </p:cNvPr>
          <p:cNvSpPr/>
          <p:nvPr/>
        </p:nvSpPr>
        <p:spPr bwMode="auto">
          <a:xfrm>
            <a:off x="2212187" y="1867237"/>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Ingest &amp; Prep</a:t>
            </a:r>
          </a:p>
          <a:p>
            <a:pPr algn="ctr" defTabSz="932472" fontAlgn="base">
              <a:lnSpc>
                <a:spcPct val="90000"/>
              </a:lnSpc>
              <a:spcBef>
                <a:spcPct val="0"/>
              </a:spcBef>
              <a:spcAft>
                <a:spcPct val="0"/>
              </a:spcAft>
            </a:pPr>
            <a:endParaRPr lang="en-US" sz="1600">
              <a:latin typeface="Segoe UI Semibold"/>
            </a:endParaRPr>
          </a:p>
        </p:txBody>
      </p:sp>
      <p:sp>
        <p:nvSpPr>
          <p:cNvPr id="6" name="Rectangle 5">
            <a:extLst>
              <a:ext uri="{FF2B5EF4-FFF2-40B4-BE49-F238E27FC236}">
                <a16:creationId xmlns:a16="http://schemas.microsoft.com/office/drawing/2014/main" id="{FD27ECFA-B931-4A7A-AD42-BBFB8A2EF2DC}"/>
              </a:ext>
            </a:extLst>
          </p:cNvPr>
          <p:cNvSpPr/>
          <p:nvPr/>
        </p:nvSpPr>
        <p:spPr bwMode="auto">
          <a:xfrm>
            <a:off x="2204746" y="4914901"/>
            <a:ext cx="9654743" cy="1390902"/>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Store</a:t>
            </a:r>
          </a:p>
        </p:txBody>
      </p:sp>
      <p:sp>
        <p:nvSpPr>
          <p:cNvPr id="7" name="TextBox 6">
            <a:extLst>
              <a:ext uri="{FF2B5EF4-FFF2-40B4-BE49-F238E27FC236}">
                <a16:creationId xmlns:a16="http://schemas.microsoft.com/office/drawing/2014/main" id="{075C0E88-B725-41E4-B538-BAAB7A0C6400}"/>
              </a:ext>
            </a:extLst>
          </p:cNvPr>
          <p:cNvSpPr txBox="1"/>
          <p:nvPr/>
        </p:nvSpPr>
        <p:spPr>
          <a:xfrm>
            <a:off x="740276" y="2724185"/>
            <a:ext cx="1045736"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Logs (unstructured)</a:t>
            </a:r>
          </a:p>
        </p:txBody>
      </p:sp>
      <p:sp>
        <p:nvSpPr>
          <p:cNvPr id="8" name="TextBox 7">
            <a:extLst>
              <a:ext uri="{FF2B5EF4-FFF2-40B4-BE49-F238E27FC236}">
                <a16:creationId xmlns:a16="http://schemas.microsoft.com/office/drawing/2014/main" id="{C9EE7EAB-1950-4994-A83D-2CA942E8889C}"/>
              </a:ext>
            </a:extLst>
          </p:cNvPr>
          <p:cNvSpPr txBox="1"/>
          <p:nvPr/>
        </p:nvSpPr>
        <p:spPr>
          <a:xfrm>
            <a:off x="740276" y="3547859"/>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Media (unstructured)</a:t>
            </a:r>
          </a:p>
        </p:txBody>
      </p:sp>
      <p:sp>
        <p:nvSpPr>
          <p:cNvPr id="9" name="TextBox 8">
            <a:extLst>
              <a:ext uri="{FF2B5EF4-FFF2-40B4-BE49-F238E27FC236}">
                <a16:creationId xmlns:a16="http://schemas.microsoft.com/office/drawing/2014/main" id="{26915F98-8F99-4E5F-B7FC-393A508748E2}"/>
              </a:ext>
            </a:extLst>
          </p:cNvPr>
          <p:cNvSpPr txBox="1"/>
          <p:nvPr/>
        </p:nvSpPr>
        <p:spPr>
          <a:xfrm>
            <a:off x="740275" y="4371533"/>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Files (unstructured)</a:t>
            </a:r>
          </a:p>
        </p:txBody>
      </p:sp>
      <p:sp>
        <p:nvSpPr>
          <p:cNvPr id="10" name="TextBox 9">
            <a:extLst>
              <a:ext uri="{FF2B5EF4-FFF2-40B4-BE49-F238E27FC236}">
                <a16:creationId xmlns:a16="http://schemas.microsoft.com/office/drawing/2014/main" id="{1CB40F69-94FF-4C33-AFDB-6BCECE82CDC8}"/>
              </a:ext>
            </a:extLst>
          </p:cNvPr>
          <p:cNvSpPr txBox="1"/>
          <p:nvPr/>
        </p:nvSpPr>
        <p:spPr>
          <a:xfrm>
            <a:off x="740275" y="5112108"/>
            <a:ext cx="997441"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Business/</a:t>
            </a:r>
            <a:br>
              <a:rPr kumimoji="0" lang="en-US" sz="1200" b="0" i="0" u="none" strike="noStrike" kern="1200" cap="none" spc="0" normalizeH="0" baseline="0" noProof="0">
                <a:ln>
                  <a:noFill/>
                </a:ln>
                <a:effectLst/>
                <a:uLnTx/>
                <a:uFillTx/>
                <a:latin typeface="Segoe UI Semibold"/>
                <a:ea typeface="+mn-ea"/>
                <a:cs typeface="+mn-cs"/>
              </a:rPr>
            </a:br>
            <a:r>
              <a:rPr kumimoji="0" lang="en-US" sz="1200" b="0" i="0" u="none" strike="noStrike" kern="1200" cap="none" spc="0" normalizeH="0" baseline="0" noProof="0">
                <a:ln>
                  <a:noFill/>
                </a:ln>
                <a:effectLst/>
                <a:uLnTx/>
                <a:uFillTx/>
                <a:latin typeface="Segoe UI Semibold"/>
                <a:ea typeface="+mn-ea"/>
                <a:cs typeface="+mn-cs"/>
              </a:rPr>
              <a:t>custom apps </a:t>
            </a:r>
            <a:br>
              <a:rPr kumimoji="0" lang="en-US" sz="1200" b="0" i="0" u="none" strike="noStrike" kern="1200" cap="none" spc="0" normalizeH="0" baseline="0" noProof="0">
                <a:ln>
                  <a:noFill/>
                </a:ln>
                <a:effectLst/>
                <a:uLnTx/>
                <a:uFillTx/>
                <a:latin typeface="Segoe UI Semibold"/>
                <a:ea typeface="+mn-ea"/>
                <a:cs typeface="+mn-cs"/>
              </a:rPr>
            </a:br>
            <a:r>
              <a:rPr kumimoji="0" lang="en-US" sz="1200" b="0" i="0" u="none" strike="noStrike" kern="1200" cap="none" spc="0" normalizeH="0" baseline="0" noProof="0">
                <a:ln>
                  <a:noFill/>
                </a:ln>
                <a:effectLst/>
                <a:uLnTx/>
                <a:uFillTx/>
                <a:latin typeface="Segoe UI Semibold"/>
                <a:ea typeface="+mn-ea"/>
                <a:cs typeface="+mn-cs"/>
              </a:rPr>
              <a:t>(structured)</a:t>
            </a:r>
          </a:p>
        </p:txBody>
      </p:sp>
      <p:sp>
        <p:nvSpPr>
          <p:cNvPr id="11" name="Right Bracket 10">
            <a:extLst>
              <a:ext uri="{FF2B5EF4-FFF2-40B4-BE49-F238E27FC236}">
                <a16:creationId xmlns:a16="http://schemas.microsoft.com/office/drawing/2014/main" id="{7BBD9D84-94E3-4F25-80D6-8D5016CA1F65}"/>
              </a:ext>
            </a:extLst>
          </p:cNvPr>
          <p:cNvSpPr/>
          <p:nvPr/>
        </p:nvSpPr>
        <p:spPr>
          <a:xfrm>
            <a:off x="1729256" y="1867237"/>
            <a:ext cx="159697" cy="4533517"/>
          </a:xfrm>
          <a:prstGeom prst="rightBracket">
            <a:avLst>
              <a:gd name="adj" fmla="val 0"/>
            </a:avLst>
          </a:prstGeom>
          <a:ln w="19050">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12" name="Straight Arrow Connector 11">
            <a:extLst>
              <a:ext uri="{FF2B5EF4-FFF2-40B4-BE49-F238E27FC236}">
                <a16:creationId xmlns:a16="http://schemas.microsoft.com/office/drawing/2014/main" id="{595A3A2A-1F2F-44CE-BFAA-BBFACE774DD2}"/>
              </a:ext>
            </a:extLst>
          </p:cNvPr>
          <p:cNvCxnSpPr>
            <a:cxnSpLocks/>
          </p:cNvCxnSpPr>
          <p:nvPr/>
        </p:nvCxnSpPr>
        <p:spPr>
          <a:xfrm>
            <a:off x="1907832" y="2410979"/>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F27D97A-69A1-4F4B-8103-56AFFA659077}"/>
              </a:ext>
            </a:extLst>
          </p:cNvPr>
          <p:cNvSpPr txBox="1"/>
          <p:nvPr/>
        </p:nvSpPr>
        <p:spPr>
          <a:xfrm>
            <a:off x="2683407" y="3054972"/>
            <a:ext cx="2042864" cy="461665"/>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Code-free data transformation and  ingestion from 90+ data integration connectors</a:t>
            </a:r>
          </a:p>
        </p:txBody>
      </p:sp>
      <p:sp>
        <p:nvSpPr>
          <p:cNvPr id="20" name="TextBox 19">
            <a:extLst>
              <a:ext uri="{FF2B5EF4-FFF2-40B4-BE49-F238E27FC236}">
                <a16:creationId xmlns:a16="http://schemas.microsoft.com/office/drawing/2014/main" id="{3D6936F9-7C27-417D-B057-504A157DB17A}"/>
              </a:ext>
            </a:extLst>
          </p:cNvPr>
          <p:cNvSpPr txBox="1"/>
          <p:nvPr/>
        </p:nvSpPr>
        <p:spPr>
          <a:xfrm>
            <a:off x="9089024" y="3629018"/>
            <a:ext cx="2390286" cy="307777"/>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Leader in the Magic Quadrant for Business Intelligence and Analytics Platforms*</a:t>
            </a:r>
          </a:p>
        </p:txBody>
      </p:sp>
      <p:sp>
        <p:nvSpPr>
          <p:cNvPr id="21" name="TextBox 20">
            <a:extLst>
              <a:ext uri="{FF2B5EF4-FFF2-40B4-BE49-F238E27FC236}">
                <a16:creationId xmlns:a16="http://schemas.microsoft.com/office/drawing/2014/main" id="{E6823166-CDC1-494D-8E74-A9B26D4D0D45}"/>
              </a:ext>
            </a:extLst>
          </p:cNvPr>
          <p:cNvSpPr txBox="1"/>
          <p:nvPr/>
        </p:nvSpPr>
        <p:spPr>
          <a:xfrm>
            <a:off x="5975772" y="3629018"/>
            <a:ext cx="2092469" cy="307777"/>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Up to 14x faster and costs 94% less than other cloud providers</a:t>
            </a:r>
          </a:p>
        </p:txBody>
      </p:sp>
      <p:sp>
        <p:nvSpPr>
          <p:cNvPr id="22" name="TextBox 21">
            <a:extLst>
              <a:ext uri="{FF2B5EF4-FFF2-40B4-BE49-F238E27FC236}">
                <a16:creationId xmlns:a16="http://schemas.microsoft.com/office/drawing/2014/main" id="{40D2E93F-4EAD-427F-9F41-CCA03C52CF48}"/>
              </a:ext>
            </a:extLst>
          </p:cNvPr>
          <p:cNvSpPr txBox="1"/>
          <p:nvPr/>
        </p:nvSpPr>
        <p:spPr>
          <a:xfrm>
            <a:off x="6236406" y="5861278"/>
            <a:ext cx="2072250" cy="307777"/>
          </a:xfrm>
          <a:prstGeom prst="rect">
            <a:avLst/>
          </a:prstGeom>
          <a:noFill/>
        </p:spPr>
        <p:txBody>
          <a:bodyPr wrap="square" lIns="0" tIns="0" rIns="0" bIns="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sz="1000">
                <a:gradFill>
                  <a:gsLst>
                    <a:gs pos="2917">
                      <a:srgbClr val="1A1A1A"/>
                    </a:gs>
                    <a:gs pos="30000">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High performance data lake available in all 54 Azure regions</a:t>
            </a:r>
          </a:p>
        </p:txBody>
      </p:sp>
      <p:sp>
        <p:nvSpPr>
          <p:cNvPr id="23" name="TextBox 22">
            <a:extLst>
              <a:ext uri="{FF2B5EF4-FFF2-40B4-BE49-F238E27FC236}">
                <a16:creationId xmlns:a16="http://schemas.microsoft.com/office/drawing/2014/main" id="{F1DAC04D-3EC3-4BC4-9560-7A4069229FFC}"/>
              </a:ext>
            </a:extLst>
          </p:cNvPr>
          <p:cNvSpPr txBox="1"/>
          <p:nvPr/>
        </p:nvSpPr>
        <p:spPr>
          <a:xfrm>
            <a:off x="10346284" y="3001490"/>
            <a:ext cx="714426"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Power BI</a:t>
            </a:r>
          </a:p>
        </p:txBody>
      </p:sp>
      <p:sp>
        <p:nvSpPr>
          <p:cNvPr id="24" name="Freeform: Shape 23">
            <a:extLst>
              <a:ext uri="{FF2B5EF4-FFF2-40B4-BE49-F238E27FC236}">
                <a16:creationId xmlns:a16="http://schemas.microsoft.com/office/drawing/2014/main" id="{ECA4373E-57BE-43D0-9B0E-9D2535372E60}"/>
              </a:ext>
            </a:extLst>
          </p:cNvPr>
          <p:cNvSpPr>
            <a:spLocks noChangeAspect="1"/>
          </p:cNvSpPr>
          <p:nvPr/>
        </p:nvSpPr>
        <p:spPr bwMode="auto">
          <a:xfrm flipV="1">
            <a:off x="9597315" y="2935867"/>
            <a:ext cx="456306" cy="339887"/>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5" name="Picture 24" descr="A picture containing clock&#10;&#10;Description automatically generated">
            <a:extLst>
              <a:ext uri="{FF2B5EF4-FFF2-40B4-BE49-F238E27FC236}">
                <a16:creationId xmlns:a16="http://schemas.microsoft.com/office/drawing/2014/main" id="{0F9A94FF-A7A6-46D1-8CAF-A65108DFF416}"/>
              </a:ext>
            </a:extLst>
          </p:cNvPr>
          <p:cNvPicPr>
            <a:picLocks noChangeAspect="1"/>
          </p:cNvPicPr>
          <p:nvPr/>
        </p:nvPicPr>
        <p:blipFill>
          <a:blip r:embed="rId3"/>
          <a:stretch>
            <a:fillRect/>
          </a:stretch>
        </p:blipFill>
        <p:spPr>
          <a:xfrm>
            <a:off x="5776853" y="2871199"/>
            <a:ext cx="560860" cy="560860"/>
          </a:xfrm>
          <a:prstGeom prst="rect">
            <a:avLst/>
          </a:prstGeom>
        </p:spPr>
      </p:pic>
      <p:sp>
        <p:nvSpPr>
          <p:cNvPr id="26" name="TextBox 25">
            <a:extLst>
              <a:ext uri="{FF2B5EF4-FFF2-40B4-BE49-F238E27FC236}">
                <a16:creationId xmlns:a16="http://schemas.microsoft.com/office/drawing/2014/main" id="{97C019BA-59B7-4DBE-A2F7-F43F45903E22}"/>
              </a:ext>
            </a:extLst>
          </p:cNvPr>
          <p:cNvSpPr txBox="1"/>
          <p:nvPr/>
        </p:nvSpPr>
        <p:spPr>
          <a:xfrm>
            <a:off x="6396014" y="3001490"/>
            <a:ext cx="1958228"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Azure Synapse Analytics</a:t>
            </a:r>
          </a:p>
          <a:p>
            <a:r>
              <a:rPr lang="en-US" sz="1200">
                <a:solidFill>
                  <a:schemeClr val="tx1"/>
                </a:solidFill>
                <a:latin typeface="+mn-lt"/>
              </a:rPr>
              <a:t>(Data Warehouse)</a:t>
            </a:r>
          </a:p>
        </p:txBody>
      </p:sp>
      <p:sp>
        <p:nvSpPr>
          <p:cNvPr id="36" name="Rectangle 35">
            <a:extLst>
              <a:ext uri="{FF2B5EF4-FFF2-40B4-BE49-F238E27FC236}">
                <a16:creationId xmlns:a16="http://schemas.microsoft.com/office/drawing/2014/main" id="{29D01BA8-6D6B-4FCD-A308-FA27E2F65819}"/>
              </a:ext>
            </a:extLst>
          </p:cNvPr>
          <p:cNvSpPr>
            <a:spLocks noChangeArrowheads="1"/>
          </p:cNvSpPr>
          <p:nvPr/>
        </p:nvSpPr>
        <p:spPr bwMode="auto">
          <a:xfrm>
            <a:off x="3008048" y="2867476"/>
            <a:ext cx="50065" cy="5006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7" name="TextBox 36">
            <a:extLst>
              <a:ext uri="{FF2B5EF4-FFF2-40B4-BE49-F238E27FC236}">
                <a16:creationId xmlns:a16="http://schemas.microsoft.com/office/drawing/2014/main" id="{64151D54-C3B9-4D75-8635-FC88C756C388}"/>
              </a:ext>
            </a:extLst>
          </p:cNvPr>
          <p:cNvSpPr txBox="1"/>
          <p:nvPr/>
        </p:nvSpPr>
        <p:spPr>
          <a:xfrm>
            <a:off x="3295543" y="2640942"/>
            <a:ext cx="1542217" cy="1938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Azure Data Factory</a:t>
            </a:r>
          </a:p>
        </p:txBody>
      </p:sp>
      <p:sp>
        <p:nvSpPr>
          <p:cNvPr id="38" name="TextBox 37">
            <a:extLst>
              <a:ext uri="{FF2B5EF4-FFF2-40B4-BE49-F238E27FC236}">
                <a16:creationId xmlns:a16="http://schemas.microsoft.com/office/drawing/2014/main" id="{1B0A2455-EDA3-4441-B2AE-616BF13CFC43}"/>
              </a:ext>
            </a:extLst>
          </p:cNvPr>
          <p:cNvSpPr txBox="1"/>
          <p:nvPr/>
        </p:nvSpPr>
        <p:spPr>
          <a:xfrm>
            <a:off x="6337713" y="5578952"/>
            <a:ext cx="1989584"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Azure Data Lake Storage</a:t>
            </a:r>
          </a:p>
        </p:txBody>
      </p:sp>
      <p:pic>
        <p:nvPicPr>
          <p:cNvPr id="39" name="Graphic 38">
            <a:extLst>
              <a:ext uri="{FF2B5EF4-FFF2-40B4-BE49-F238E27FC236}">
                <a16:creationId xmlns:a16="http://schemas.microsoft.com/office/drawing/2014/main" id="{833C9F23-5912-4CBC-9DF4-326BCF8DC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25170" y="2503351"/>
            <a:ext cx="443486" cy="443486"/>
          </a:xfrm>
          <a:prstGeom prst="rect">
            <a:avLst/>
          </a:prstGeom>
        </p:spPr>
      </p:pic>
      <p:pic>
        <p:nvPicPr>
          <p:cNvPr id="40" name="Graphic 39">
            <a:extLst>
              <a:ext uri="{FF2B5EF4-FFF2-40B4-BE49-F238E27FC236}">
                <a16:creationId xmlns:a16="http://schemas.microsoft.com/office/drawing/2014/main" id="{965B372B-0AD6-40AC-823C-973FA30762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2840" y="5430241"/>
            <a:ext cx="445863" cy="491319"/>
          </a:xfrm>
          <a:prstGeom prst="rect">
            <a:avLst/>
          </a:prstGeom>
        </p:spPr>
      </p:pic>
      <p:grpSp>
        <p:nvGrpSpPr>
          <p:cNvPr id="41" name="Group 40">
            <a:extLst>
              <a:ext uri="{FF2B5EF4-FFF2-40B4-BE49-F238E27FC236}">
                <a16:creationId xmlns:a16="http://schemas.microsoft.com/office/drawing/2014/main" id="{2AE1504C-FF34-4ACC-B234-1CFE0B903EDC}"/>
              </a:ext>
            </a:extLst>
          </p:cNvPr>
          <p:cNvGrpSpPr/>
          <p:nvPr/>
        </p:nvGrpSpPr>
        <p:grpSpPr>
          <a:xfrm>
            <a:off x="207550" y="5112913"/>
            <a:ext cx="427983" cy="364076"/>
            <a:chOff x="265316" y="5131089"/>
            <a:chExt cx="793593" cy="675092"/>
          </a:xfrm>
        </p:grpSpPr>
        <p:grpSp>
          <p:nvGrpSpPr>
            <p:cNvPr id="42" name="Group 41">
              <a:extLst>
                <a:ext uri="{FF2B5EF4-FFF2-40B4-BE49-F238E27FC236}">
                  <a16:creationId xmlns:a16="http://schemas.microsoft.com/office/drawing/2014/main" id="{27A019CF-9CC4-43F2-967D-D818B9B8B518}"/>
                </a:ext>
              </a:extLst>
            </p:cNvPr>
            <p:cNvGrpSpPr/>
            <p:nvPr/>
          </p:nvGrpSpPr>
          <p:grpSpPr>
            <a:xfrm>
              <a:off x="265316" y="5131089"/>
              <a:ext cx="793593" cy="675092"/>
              <a:chOff x="2107244" y="1575258"/>
              <a:chExt cx="310993" cy="264555"/>
            </a:xfrm>
          </p:grpSpPr>
          <p:sp>
            <p:nvSpPr>
              <p:cNvPr id="48" name="Rectangle 9">
                <a:extLst>
                  <a:ext uri="{FF2B5EF4-FFF2-40B4-BE49-F238E27FC236}">
                    <a16:creationId xmlns:a16="http://schemas.microsoft.com/office/drawing/2014/main" id="{8F5DBBF9-65FC-4EAA-9DB6-C7F0E4D91AD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9" name="Group 48">
                <a:extLst>
                  <a:ext uri="{FF2B5EF4-FFF2-40B4-BE49-F238E27FC236}">
                    <a16:creationId xmlns:a16="http://schemas.microsoft.com/office/drawing/2014/main" id="{D09C5F55-D1A5-49B3-B8AF-DFD848BAF4C8}"/>
                  </a:ext>
                </a:extLst>
              </p:cNvPr>
              <p:cNvGrpSpPr/>
              <p:nvPr/>
            </p:nvGrpSpPr>
            <p:grpSpPr>
              <a:xfrm>
                <a:off x="2219774" y="1683758"/>
                <a:ext cx="104220" cy="99334"/>
                <a:chOff x="2219774" y="1683758"/>
                <a:chExt cx="104220" cy="99334"/>
              </a:xfrm>
            </p:grpSpPr>
            <p:sp>
              <p:nvSpPr>
                <p:cNvPr id="50" name="Freeform 14">
                  <a:extLst>
                    <a:ext uri="{FF2B5EF4-FFF2-40B4-BE49-F238E27FC236}">
                      <a16:creationId xmlns:a16="http://schemas.microsoft.com/office/drawing/2014/main" id="{8E48E1B5-0D24-4930-9A21-8C3D2F6DE9DB}"/>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1" name="Line 15">
                  <a:extLst>
                    <a:ext uri="{FF2B5EF4-FFF2-40B4-BE49-F238E27FC236}">
                      <a16:creationId xmlns:a16="http://schemas.microsoft.com/office/drawing/2014/main" id="{9356A958-A444-4D5B-A92E-50A3C4A6C8F8}"/>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sp>
          <p:nvSpPr>
            <p:cNvPr id="43" name="Rectangle 42">
              <a:extLst>
                <a:ext uri="{FF2B5EF4-FFF2-40B4-BE49-F238E27FC236}">
                  <a16:creationId xmlns:a16="http://schemas.microsoft.com/office/drawing/2014/main" id="{885B4E77-8C9F-4C03-8C8C-4C62BA199232}"/>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3D90F0C-7BA2-4BEE-8491-C9344D0D79F9}"/>
                </a:ext>
              </a:extLst>
            </p:cNvPr>
            <p:cNvGrpSpPr/>
            <p:nvPr/>
          </p:nvGrpSpPr>
          <p:grpSpPr>
            <a:xfrm>
              <a:off x="750755" y="5171384"/>
              <a:ext cx="242719" cy="60681"/>
              <a:chOff x="722201" y="5189927"/>
              <a:chExt cx="242719" cy="60681"/>
            </a:xfrm>
          </p:grpSpPr>
          <p:sp>
            <p:nvSpPr>
              <p:cNvPr id="45" name="Oval 11">
                <a:extLst>
                  <a:ext uri="{FF2B5EF4-FFF2-40B4-BE49-F238E27FC236}">
                    <a16:creationId xmlns:a16="http://schemas.microsoft.com/office/drawing/2014/main" id="{692FAD47-FE31-4F73-A324-D8DAF9759341}"/>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6" name="Oval 12">
                <a:extLst>
                  <a:ext uri="{FF2B5EF4-FFF2-40B4-BE49-F238E27FC236}">
                    <a16:creationId xmlns:a16="http://schemas.microsoft.com/office/drawing/2014/main" id="{D2FBDD74-5879-4DE6-9640-3507C92C6888}"/>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7" name="Oval 13">
                <a:extLst>
                  <a:ext uri="{FF2B5EF4-FFF2-40B4-BE49-F238E27FC236}">
                    <a16:creationId xmlns:a16="http://schemas.microsoft.com/office/drawing/2014/main" id="{BB206F67-9B78-4CD4-A838-29A94916F577}"/>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47F276E2-C814-49C4-BC6B-9B6C1F6543E4}"/>
              </a:ext>
            </a:extLst>
          </p:cNvPr>
          <p:cNvGrpSpPr/>
          <p:nvPr/>
        </p:nvGrpSpPr>
        <p:grpSpPr>
          <a:xfrm>
            <a:off x="209709" y="3456957"/>
            <a:ext cx="423664" cy="435948"/>
            <a:chOff x="425774" y="3428914"/>
            <a:chExt cx="423664" cy="435948"/>
          </a:xfrm>
        </p:grpSpPr>
        <p:sp>
          <p:nvSpPr>
            <p:cNvPr id="53" name="Rectangle 52">
              <a:extLst>
                <a:ext uri="{FF2B5EF4-FFF2-40B4-BE49-F238E27FC236}">
                  <a16:creationId xmlns:a16="http://schemas.microsoft.com/office/drawing/2014/main" id="{FF7D16FF-1F71-499A-BCC5-9146AB5AB958}"/>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54" name="Group 59">
              <a:extLst>
                <a:ext uri="{FF2B5EF4-FFF2-40B4-BE49-F238E27FC236}">
                  <a16:creationId xmlns:a16="http://schemas.microsoft.com/office/drawing/2014/main" id="{B6382F74-0034-4E34-822D-9C28AC9F3B46}"/>
                </a:ext>
              </a:extLst>
            </p:cNvPr>
            <p:cNvGrpSpPr>
              <a:grpSpLocks noChangeAspect="1"/>
            </p:cNvGrpSpPr>
            <p:nvPr/>
          </p:nvGrpSpPr>
          <p:grpSpPr bwMode="auto">
            <a:xfrm>
              <a:off x="492356" y="3507780"/>
              <a:ext cx="357082" cy="357082"/>
              <a:chOff x="4013" y="2783"/>
              <a:chExt cx="312" cy="312"/>
            </a:xfrm>
          </p:grpSpPr>
          <p:sp>
            <p:nvSpPr>
              <p:cNvPr id="55" name="AutoShape 58">
                <a:extLst>
                  <a:ext uri="{FF2B5EF4-FFF2-40B4-BE49-F238E27FC236}">
                    <a16:creationId xmlns:a16="http://schemas.microsoft.com/office/drawing/2014/main" id="{2EB4FFCA-144F-4EDC-85D9-319A2C4D97BA}"/>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6" name="Rectangle 60">
                <a:extLst>
                  <a:ext uri="{FF2B5EF4-FFF2-40B4-BE49-F238E27FC236}">
                    <a16:creationId xmlns:a16="http://schemas.microsoft.com/office/drawing/2014/main" id="{A1B15CC0-5885-46D1-B134-0E1D3C0921E6}"/>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7" name="Rectangle 61">
                <a:extLst>
                  <a:ext uri="{FF2B5EF4-FFF2-40B4-BE49-F238E27FC236}">
                    <a16:creationId xmlns:a16="http://schemas.microsoft.com/office/drawing/2014/main" id="{8D4E0421-98C6-413B-A7F9-CAF6F32C72F6}"/>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8" name="Freeform 62">
                <a:extLst>
                  <a:ext uri="{FF2B5EF4-FFF2-40B4-BE49-F238E27FC236}">
                    <a16:creationId xmlns:a16="http://schemas.microsoft.com/office/drawing/2014/main" id="{104DC277-DF52-4BFB-9690-6ED28E1E8D48}"/>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9" name="Oval 63">
                <a:extLst>
                  <a:ext uri="{FF2B5EF4-FFF2-40B4-BE49-F238E27FC236}">
                    <a16:creationId xmlns:a16="http://schemas.microsoft.com/office/drawing/2014/main" id="{CBC82CEB-02E8-4137-A555-843B07E8F4AC}"/>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60" name="Group 59">
            <a:extLst>
              <a:ext uri="{FF2B5EF4-FFF2-40B4-BE49-F238E27FC236}">
                <a16:creationId xmlns:a16="http://schemas.microsoft.com/office/drawing/2014/main" id="{DFEC91B7-9E05-4645-9D5C-7998239A782E}"/>
              </a:ext>
            </a:extLst>
          </p:cNvPr>
          <p:cNvGrpSpPr/>
          <p:nvPr/>
        </p:nvGrpSpPr>
        <p:grpSpPr>
          <a:xfrm>
            <a:off x="227434" y="4301607"/>
            <a:ext cx="388214" cy="427711"/>
            <a:chOff x="343593" y="4433674"/>
            <a:chExt cx="388214" cy="427711"/>
          </a:xfrm>
        </p:grpSpPr>
        <p:sp>
          <p:nvSpPr>
            <p:cNvPr id="61" name="Rectangle 60">
              <a:extLst>
                <a:ext uri="{FF2B5EF4-FFF2-40B4-BE49-F238E27FC236}">
                  <a16:creationId xmlns:a16="http://schemas.microsoft.com/office/drawing/2014/main" id="{EC512A96-545F-45EF-9798-FD38A9FFA4C5}"/>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2" name="document">
              <a:extLst>
                <a:ext uri="{FF2B5EF4-FFF2-40B4-BE49-F238E27FC236}">
                  <a16:creationId xmlns:a16="http://schemas.microsoft.com/office/drawing/2014/main" id="{2990D7DE-9A79-44E3-9EE2-F7D7D9E0F446}"/>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58C0156C-D59F-4239-9746-F12401BD8B28}"/>
              </a:ext>
            </a:extLst>
          </p:cNvPr>
          <p:cNvGrpSpPr/>
          <p:nvPr/>
        </p:nvGrpSpPr>
        <p:grpSpPr>
          <a:xfrm>
            <a:off x="264326" y="2673454"/>
            <a:ext cx="314430" cy="364076"/>
            <a:chOff x="305587" y="2721796"/>
            <a:chExt cx="314430" cy="364076"/>
          </a:xfrm>
        </p:grpSpPr>
        <p:sp>
          <p:nvSpPr>
            <p:cNvPr id="64" name="Rectangle 63">
              <a:extLst>
                <a:ext uri="{FF2B5EF4-FFF2-40B4-BE49-F238E27FC236}">
                  <a16:creationId xmlns:a16="http://schemas.microsoft.com/office/drawing/2014/main" id="{DF406987-EC2D-4FC4-A4AC-A7F2AA63526C}"/>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5" name="document_3">
              <a:extLst>
                <a:ext uri="{FF2B5EF4-FFF2-40B4-BE49-F238E27FC236}">
                  <a16:creationId xmlns:a16="http://schemas.microsoft.com/office/drawing/2014/main" id="{474ED08B-1325-4BB1-A0FB-3AE4AD1818B8}"/>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sp>
        <p:nvSpPr>
          <p:cNvPr id="66" name="Rectangle 65">
            <a:extLst>
              <a:ext uri="{FF2B5EF4-FFF2-40B4-BE49-F238E27FC236}">
                <a16:creationId xmlns:a16="http://schemas.microsoft.com/office/drawing/2014/main" id="{957DDEC4-5D7C-4AAC-9356-CF86FBC400B5}"/>
              </a:ext>
            </a:extLst>
          </p:cNvPr>
          <p:cNvSpPr/>
          <p:nvPr/>
        </p:nvSpPr>
        <p:spPr bwMode="auto">
          <a:xfrm>
            <a:off x="68752" y="2103808"/>
            <a:ext cx="1712193" cy="4065247"/>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03A7C42-D8B0-49C9-9811-DADA83CE3E17}"/>
              </a:ext>
            </a:extLst>
          </p:cNvPr>
          <p:cNvSpPr/>
          <p:nvPr/>
        </p:nvSpPr>
        <p:spPr bwMode="auto">
          <a:xfrm>
            <a:off x="2214244" y="4922706"/>
            <a:ext cx="9646829" cy="1383098"/>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EE881B22-7FBB-40A3-B5EB-EEB34B9C79D8}"/>
              </a:ext>
            </a:extLst>
          </p:cNvPr>
          <p:cNvSpPr/>
          <p:nvPr/>
        </p:nvSpPr>
        <p:spPr bwMode="auto">
          <a:xfrm>
            <a:off x="5474348" y="1874193"/>
            <a:ext cx="3110204" cy="2900697"/>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C2AC7B59-43E3-4380-A8F2-B163A719631C}"/>
              </a:ext>
            </a:extLst>
          </p:cNvPr>
          <p:cNvSpPr/>
          <p:nvPr/>
        </p:nvSpPr>
        <p:spPr bwMode="auto">
          <a:xfrm>
            <a:off x="8718292" y="1874193"/>
            <a:ext cx="3110204" cy="2900697"/>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DF905CE8-0369-4667-824C-A05DF5DD87F1}"/>
              </a:ext>
            </a:extLst>
          </p:cNvPr>
          <p:cNvCxnSpPr>
            <a:cxnSpLocks/>
          </p:cNvCxnSpPr>
          <p:nvPr/>
        </p:nvCxnSpPr>
        <p:spPr>
          <a:xfrm>
            <a:off x="5017770" y="234168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FD6D16-EB6E-4EDC-81A4-6796498F0416}"/>
              </a:ext>
            </a:extLst>
          </p:cNvPr>
          <p:cNvCxnSpPr>
            <a:cxnSpLocks/>
          </p:cNvCxnSpPr>
          <p:nvPr/>
        </p:nvCxnSpPr>
        <p:spPr>
          <a:xfrm>
            <a:off x="1907832" y="5498808"/>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E070E3-E51B-48F2-BD0E-F2F682764D2A}"/>
              </a:ext>
            </a:extLst>
          </p:cNvPr>
          <p:cNvCxnSpPr>
            <a:cxnSpLocks/>
          </p:cNvCxnSpPr>
          <p:nvPr/>
        </p:nvCxnSpPr>
        <p:spPr>
          <a:xfrm>
            <a:off x="8354242" y="233749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F0A554-C199-4F14-B11A-3EC65DDDE603}"/>
              </a:ext>
            </a:extLst>
          </p:cNvPr>
          <p:cNvCxnSpPr>
            <a:cxnSpLocks/>
          </p:cNvCxnSpPr>
          <p:nvPr/>
        </p:nvCxnSpPr>
        <p:spPr>
          <a:xfrm flipV="1">
            <a:off x="7022007" y="4591858"/>
            <a:ext cx="0" cy="465579"/>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8C834EA-FC8B-4D54-83BC-BDDE2625A8E2}"/>
              </a:ext>
            </a:extLst>
          </p:cNvPr>
          <p:cNvSpPr txBox="1"/>
          <p:nvPr/>
        </p:nvSpPr>
        <p:spPr>
          <a:xfrm>
            <a:off x="3272096" y="4175131"/>
            <a:ext cx="1701948" cy="123111"/>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Up to 10x faster than vanilla Spark</a:t>
            </a:r>
          </a:p>
        </p:txBody>
      </p:sp>
      <p:sp>
        <p:nvSpPr>
          <p:cNvPr id="71" name="TextBox 70">
            <a:extLst>
              <a:ext uri="{FF2B5EF4-FFF2-40B4-BE49-F238E27FC236}">
                <a16:creationId xmlns:a16="http://schemas.microsoft.com/office/drawing/2014/main" id="{1AD694DC-3F84-45CD-BA77-A544D36BA21F}"/>
              </a:ext>
            </a:extLst>
          </p:cNvPr>
          <p:cNvSpPr txBox="1"/>
          <p:nvPr/>
        </p:nvSpPr>
        <p:spPr>
          <a:xfrm>
            <a:off x="3239699" y="3808213"/>
            <a:ext cx="1372171"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dirty="0">
                <a:solidFill>
                  <a:schemeClr val="tx1"/>
                </a:solidFill>
              </a:rPr>
              <a:t>Azure Databricks</a:t>
            </a:r>
          </a:p>
          <a:p>
            <a:r>
              <a:rPr lang="en-US" sz="1200" dirty="0">
                <a:solidFill>
                  <a:schemeClr val="tx1"/>
                </a:solidFill>
                <a:latin typeface="+mn-lt"/>
              </a:rPr>
              <a:t>(Data prep)</a:t>
            </a:r>
          </a:p>
        </p:txBody>
      </p:sp>
      <p:grpSp>
        <p:nvGrpSpPr>
          <p:cNvPr id="72" name="Group 4">
            <a:extLst>
              <a:ext uri="{FF2B5EF4-FFF2-40B4-BE49-F238E27FC236}">
                <a16:creationId xmlns:a16="http://schemas.microsoft.com/office/drawing/2014/main" id="{31BB68F2-172D-40F7-82DE-B84899A669F4}"/>
              </a:ext>
            </a:extLst>
          </p:cNvPr>
          <p:cNvGrpSpPr>
            <a:grpSpLocks noChangeAspect="1"/>
          </p:cNvGrpSpPr>
          <p:nvPr/>
        </p:nvGrpSpPr>
        <p:grpSpPr bwMode="auto">
          <a:xfrm>
            <a:off x="2708334" y="3790409"/>
            <a:ext cx="417512" cy="476250"/>
            <a:chOff x="1937" y="2617"/>
            <a:chExt cx="263" cy="300"/>
          </a:xfrm>
        </p:grpSpPr>
        <p:sp>
          <p:nvSpPr>
            <p:cNvPr id="73" name="AutoShape 3">
              <a:extLst>
                <a:ext uri="{FF2B5EF4-FFF2-40B4-BE49-F238E27FC236}">
                  <a16:creationId xmlns:a16="http://schemas.microsoft.com/office/drawing/2014/main" id="{9DF9A0F9-DC26-4D31-AC80-ABFF07B03DF5}"/>
                </a:ext>
              </a:extLst>
            </p:cNvPr>
            <p:cNvSpPr>
              <a:spLocks noChangeAspect="1" noChangeArrowheads="1" noTextEdit="1"/>
            </p:cNvSpPr>
            <p:nvPr/>
          </p:nvSpPr>
          <p:spPr bwMode="auto">
            <a:xfrm>
              <a:off x="1937" y="2617"/>
              <a:ext cx="26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4" name="Freeform 5">
              <a:extLst>
                <a:ext uri="{FF2B5EF4-FFF2-40B4-BE49-F238E27FC236}">
                  <a16:creationId xmlns:a16="http://schemas.microsoft.com/office/drawing/2014/main" id="{59C02B5E-CE43-429E-846E-8E6E4E107FB1}"/>
                </a:ext>
              </a:extLst>
            </p:cNvPr>
            <p:cNvSpPr>
              <a:spLocks/>
            </p:cNvSpPr>
            <p:nvPr/>
          </p:nvSpPr>
          <p:spPr bwMode="auto">
            <a:xfrm>
              <a:off x="1937" y="2792"/>
              <a:ext cx="265" cy="125"/>
            </a:xfrm>
            <a:custGeom>
              <a:avLst/>
              <a:gdLst>
                <a:gd name="T0" fmla="*/ 0 w 265"/>
                <a:gd name="T1" fmla="*/ 0 h 125"/>
                <a:gd name="T2" fmla="*/ 0 w 265"/>
                <a:gd name="T3" fmla="*/ 48 h 125"/>
                <a:gd name="T4" fmla="*/ 133 w 265"/>
                <a:gd name="T5" fmla="*/ 125 h 125"/>
                <a:gd name="T6" fmla="*/ 265 w 265"/>
                <a:gd name="T7" fmla="*/ 48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48"/>
                  </a:lnTo>
                  <a:lnTo>
                    <a:pt x="133" y="125"/>
                  </a:lnTo>
                  <a:lnTo>
                    <a:pt x="265" y="48"/>
                  </a:lnTo>
                  <a:lnTo>
                    <a:pt x="265" y="0"/>
                  </a:lnTo>
                  <a:lnTo>
                    <a:pt x="0" y="0"/>
                  </a:lnTo>
                  <a:close/>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5" name="Freeform 6">
              <a:extLst>
                <a:ext uri="{FF2B5EF4-FFF2-40B4-BE49-F238E27FC236}">
                  <a16:creationId xmlns:a16="http://schemas.microsoft.com/office/drawing/2014/main" id="{81796603-F2F9-4DD4-9E6C-6861EE8C06C5}"/>
                </a:ext>
              </a:extLst>
            </p:cNvPr>
            <p:cNvSpPr>
              <a:spLocks/>
            </p:cNvSpPr>
            <p:nvPr/>
          </p:nvSpPr>
          <p:spPr bwMode="auto">
            <a:xfrm>
              <a:off x="2070" y="2792"/>
              <a:ext cx="132" cy="125"/>
            </a:xfrm>
            <a:custGeom>
              <a:avLst/>
              <a:gdLst>
                <a:gd name="T0" fmla="*/ 0 w 132"/>
                <a:gd name="T1" fmla="*/ 0 h 125"/>
                <a:gd name="T2" fmla="*/ 0 w 132"/>
                <a:gd name="T3" fmla="*/ 125 h 125"/>
                <a:gd name="T4" fmla="*/ 132 w 132"/>
                <a:gd name="T5" fmla="*/ 48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48"/>
                  </a:lnTo>
                  <a:lnTo>
                    <a:pt x="132" y="0"/>
                  </a:lnTo>
                  <a:lnTo>
                    <a:pt x="0" y="0"/>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6" name="Freeform 7">
              <a:extLst>
                <a:ext uri="{FF2B5EF4-FFF2-40B4-BE49-F238E27FC236}">
                  <a16:creationId xmlns:a16="http://schemas.microsoft.com/office/drawing/2014/main" id="{76175913-FF60-4EB4-AFEC-52032DFABB69}"/>
                </a:ext>
              </a:extLst>
            </p:cNvPr>
            <p:cNvSpPr>
              <a:spLocks/>
            </p:cNvSpPr>
            <p:nvPr/>
          </p:nvSpPr>
          <p:spPr bwMode="auto">
            <a:xfrm>
              <a:off x="1937" y="27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7" name="Freeform 8">
              <a:extLst>
                <a:ext uri="{FF2B5EF4-FFF2-40B4-BE49-F238E27FC236}">
                  <a16:creationId xmlns:a16="http://schemas.microsoft.com/office/drawing/2014/main" id="{01CB0A74-AFF4-47DB-98C6-CE290BF78C21}"/>
                </a:ext>
              </a:extLst>
            </p:cNvPr>
            <p:cNvSpPr>
              <a:spLocks/>
            </p:cNvSpPr>
            <p:nvPr/>
          </p:nvSpPr>
          <p:spPr bwMode="auto">
            <a:xfrm>
              <a:off x="1937" y="2692"/>
              <a:ext cx="265" cy="125"/>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8" name="Freeform 9">
              <a:extLst>
                <a:ext uri="{FF2B5EF4-FFF2-40B4-BE49-F238E27FC236}">
                  <a16:creationId xmlns:a16="http://schemas.microsoft.com/office/drawing/2014/main" id="{5DFD81EA-0541-4668-ADE3-72CD81C8693A}"/>
                </a:ext>
              </a:extLst>
            </p:cNvPr>
            <p:cNvSpPr>
              <a:spLocks/>
            </p:cNvSpPr>
            <p:nvPr/>
          </p:nvSpPr>
          <p:spPr bwMode="auto">
            <a:xfrm>
              <a:off x="2070" y="2692"/>
              <a:ext cx="132" cy="125"/>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9" name="Freeform 10">
              <a:extLst>
                <a:ext uri="{FF2B5EF4-FFF2-40B4-BE49-F238E27FC236}">
                  <a16:creationId xmlns:a16="http://schemas.microsoft.com/office/drawing/2014/main" id="{1222CDDB-2149-45E0-AB90-F789924F4BE2}"/>
                </a:ext>
              </a:extLst>
            </p:cNvPr>
            <p:cNvSpPr>
              <a:spLocks/>
            </p:cNvSpPr>
            <p:nvPr/>
          </p:nvSpPr>
          <p:spPr bwMode="auto">
            <a:xfrm>
              <a:off x="1937" y="26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cxnSp>
        <p:nvCxnSpPr>
          <p:cNvPr id="80" name="Straight Arrow Connector 79">
            <a:extLst>
              <a:ext uri="{FF2B5EF4-FFF2-40B4-BE49-F238E27FC236}">
                <a16:creationId xmlns:a16="http://schemas.microsoft.com/office/drawing/2014/main" id="{99AFC020-6020-4D31-9860-C73BA78BCA8C}"/>
              </a:ext>
            </a:extLst>
          </p:cNvPr>
          <p:cNvCxnSpPr>
            <a:cxnSpLocks/>
          </p:cNvCxnSpPr>
          <p:nvPr/>
        </p:nvCxnSpPr>
        <p:spPr>
          <a:xfrm>
            <a:off x="4726271" y="4633266"/>
            <a:ext cx="0" cy="424171"/>
          </a:xfrm>
          <a:prstGeom prst="straightConnector1">
            <a:avLst/>
          </a:prstGeom>
          <a:ln w="19050">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3189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87F5-6909-4DE7-B67A-0EFCD375542C}"/>
              </a:ext>
            </a:extLst>
          </p:cNvPr>
          <p:cNvSpPr>
            <a:spLocks noGrp="1"/>
          </p:cNvSpPr>
          <p:nvPr>
            <p:ph type="title"/>
          </p:nvPr>
        </p:nvSpPr>
        <p:spPr/>
        <p:txBody>
          <a:bodyPr/>
          <a:lstStyle/>
          <a:p>
            <a:r>
              <a:rPr lang="en-US" dirty="0"/>
              <a:t>Model and Serve</a:t>
            </a:r>
          </a:p>
        </p:txBody>
      </p:sp>
      <p:sp>
        <p:nvSpPr>
          <p:cNvPr id="3" name="Rectangle 2">
            <a:extLst>
              <a:ext uri="{FF2B5EF4-FFF2-40B4-BE49-F238E27FC236}">
                <a16:creationId xmlns:a16="http://schemas.microsoft.com/office/drawing/2014/main" id="{63D396DF-9507-44B8-92EC-73B657AB8FAE}"/>
              </a:ext>
            </a:extLst>
          </p:cNvPr>
          <p:cNvSpPr/>
          <p:nvPr/>
        </p:nvSpPr>
        <p:spPr bwMode="auto">
          <a:xfrm>
            <a:off x="5466905" y="1867237"/>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Model &amp; Serve</a:t>
            </a:r>
          </a:p>
          <a:p>
            <a:pPr algn="ctr" defTabSz="932472" fontAlgn="base">
              <a:lnSpc>
                <a:spcPct val="90000"/>
              </a:lnSpc>
              <a:spcBef>
                <a:spcPct val="0"/>
              </a:spcBef>
              <a:spcAft>
                <a:spcPct val="0"/>
              </a:spcAft>
            </a:pPr>
            <a:endParaRPr lang="en-US" sz="1600" dirty="0">
              <a:latin typeface="Segoe UI Semibold"/>
            </a:endParaRPr>
          </a:p>
        </p:txBody>
      </p:sp>
      <p:sp>
        <p:nvSpPr>
          <p:cNvPr id="4" name="Rectangle 3">
            <a:extLst>
              <a:ext uri="{FF2B5EF4-FFF2-40B4-BE49-F238E27FC236}">
                <a16:creationId xmlns:a16="http://schemas.microsoft.com/office/drawing/2014/main" id="{37D91F1C-ED78-45F2-9789-6EE6BC0AD30C}"/>
              </a:ext>
            </a:extLst>
          </p:cNvPr>
          <p:cNvSpPr/>
          <p:nvPr/>
        </p:nvSpPr>
        <p:spPr bwMode="auto">
          <a:xfrm>
            <a:off x="8729065" y="1867237"/>
            <a:ext cx="3110204" cy="2900697"/>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Visualize</a:t>
            </a:r>
          </a:p>
        </p:txBody>
      </p:sp>
      <p:sp>
        <p:nvSpPr>
          <p:cNvPr id="5" name="Rectangle 4">
            <a:extLst>
              <a:ext uri="{FF2B5EF4-FFF2-40B4-BE49-F238E27FC236}">
                <a16:creationId xmlns:a16="http://schemas.microsoft.com/office/drawing/2014/main" id="{9EE5EA5E-51D1-4FC1-BF2F-878A60E288DD}"/>
              </a:ext>
            </a:extLst>
          </p:cNvPr>
          <p:cNvSpPr/>
          <p:nvPr/>
        </p:nvSpPr>
        <p:spPr bwMode="auto">
          <a:xfrm>
            <a:off x="2212187" y="1867237"/>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Ingest &amp; Prep</a:t>
            </a:r>
          </a:p>
          <a:p>
            <a:pPr algn="ctr" defTabSz="932472" fontAlgn="base">
              <a:lnSpc>
                <a:spcPct val="90000"/>
              </a:lnSpc>
              <a:spcBef>
                <a:spcPct val="0"/>
              </a:spcBef>
              <a:spcAft>
                <a:spcPct val="0"/>
              </a:spcAft>
            </a:pPr>
            <a:endParaRPr lang="en-US" sz="1600">
              <a:latin typeface="Segoe UI Semibold"/>
            </a:endParaRPr>
          </a:p>
        </p:txBody>
      </p:sp>
      <p:sp>
        <p:nvSpPr>
          <p:cNvPr id="6" name="Rectangle 5">
            <a:extLst>
              <a:ext uri="{FF2B5EF4-FFF2-40B4-BE49-F238E27FC236}">
                <a16:creationId xmlns:a16="http://schemas.microsoft.com/office/drawing/2014/main" id="{FD27ECFA-B931-4A7A-AD42-BBFB8A2EF2DC}"/>
              </a:ext>
            </a:extLst>
          </p:cNvPr>
          <p:cNvSpPr/>
          <p:nvPr/>
        </p:nvSpPr>
        <p:spPr bwMode="auto">
          <a:xfrm>
            <a:off x="2204746" y="4914901"/>
            <a:ext cx="9654743" cy="1390902"/>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Store</a:t>
            </a:r>
          </a:p>
        </p:txBody>
      </p:sp>
      <p:sp>
        <p:nvSpPr>
          <p:cNvPr id="7" name="TextBox 6">
            <a:extLst>
              <a:ext uri="{FF2B5EF4-FFF2-40B4-BE49-F238E27FC236}">
                <a16:creationId xmlns:a16="http://schemas.microsoft.com/office/drawing/2014/main" id="{075C0E88-B725-41E4-B538-BAAB7A0C6400}"/>
              </a:ext>
            </a:extLst>
          </p:cNvPr>
          <p:cNvSpPr txBox="1"/>
          <p:nvPr/>
        </p:nvSpPr>
        <p:spPr>
          <a:xfrm>
            <a:off x="740276" y="2724185"/>
            <a:ext cx="1045736"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Logs (unstructured)</a:t>
            </a:r>
          </a:p>
        </p:txBody>
      </p:sp>
      <p:sp>
        <p:nvSpPr>
          <p:cNvPr id="8" name="TextBox 7">
            <a:extLst>
              <a:ext uri="{FF2B5EF4-FFF2-40B4-BE49-F238E27FC236}">
                <a16:creationId xmlns:a16="http://schemas.microsoft.com/office/drawing/2014/main" id="{C9EE7EAB-1950-4994-A83D-2CA942E8889C}"/>
              </a:ext>
            </a:extLst>
          </p:cNvPr>
          <p:cNvSpPr txBox="1"/>
          <p:nvPr/>
        </p:nvSpPr>
        <p:spPr>
          <a:xfrm>
            <a:off x="740276" y="3547859"/>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Media (unstructured)</a:t>
            </a:r>
          </a:p>
        </p:txBody>
      </p:sp>
      <p:sp>
        <p:nvSpPr>
          <p:cNvPr id="9" name="TextBox 8">
            <a:extLst>
              <a:ext uri="{FF2B5EF4-FFF2-40B4-BE49-F238E27FC236}">
                <a16:creationId xmlns:a16="http://schemas.microsoft.com/office/drawing/2014/main" id="{26915F98-8F99-4E5F-B7FC-393A508748E2}"/>
              </a:ext>
            </a:extLst>
          </p:cNvPr>
          <p:cNvSpPr txBox="1"/>
          <p:nvPr/>
        </p:nvSpPr>
        <p:spPr>
          <a:xfrm>
            <a:off x="740275" y="4371533"/>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Files (unstructured)</a:t>
            </a:r>
          </a:p>
        </p:txBody>
      </p:sp>
      <p:sp>
        <p:nvSpPr>
          <p:cNvPr id="10" name="TextBox 9">
            <a:extLst>
              <a:ext uri="{FF2B5EF4-FFF2-40B4-BE49-F238E27FC236}">
                <a16:creationId xmlns:a16="http://schemas.microsoft.com/office/drawing/2014/main" id="{1CB40F69-94FF-4C33-AFDB-6BCECE82CDC8}"/>
              </a:ext>
            </a:extLst>
          </p:cNvPr>
          <p:cNvSpPr txBox="1"/>
          <p:nvPr/>
        </p:nvSpPr>
        <p:spPr>
          <a:xfrm>
            <a:off x="740275" y="5112108"/>
            <a:ext cx="997441"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Business/</a:t>
            </a:r>
            <a:br>
              <a:rPr kumimoji="0" lang="en-US" sz="1200" b="0" i="0" u="none" strike="noStrike" kern="1200" cap="none" spc="0" normalizeH="0" baseline="0" noProof="0">
                <a:ln>
                  <a:noFill/>
                </a:ln>
                <a:effectLst/>
                <a:uLnTx/>
                <a:uFillTx/>
                <a:latin typeface="Segoe UI Semibold"/>
                <a:ea typeface="+mn-ea"/>
                <a:cs typeface="+mn-cs"/>
              </a:rPr>
            </a:br>
            <a:r>
              <a:rPr kumimoji="0" lang="en-US" sz="1200" b="0" i="0" u="none" strike="noStrike" kern="1200" cap="none" spc="0" normalizeH="0" baseline="0" noProof="0">
                <a:ln>
                  <a:noFill/>
                </a:ln>
                <a:effectLst/>
                <a:uLnTx/>
                <a:uFillTx/>
                <a:latin typeface="Segoe UI Semibold"/>
                <a:ea typeface="+mn-ea"/>
                <a:cs typeface="+mn-cs"/>
              </a:rPr>
              <a:t>custom apps </a:t>
            </a:r>
            <a:br>
              <a:rPr kumimoji="0" lang="en-US" sz="1200" b="0" i="0" u="none" strike="noStrike" kern="1200" cap="none" spc="0" normalizeH="0" baseline="0" noProof="0">
                <a:ln>
                  <a:noFill/>
                </a:ln>
                <a:effectLst/>
                <a:uLnTx/>
                <a:uFillTx/>
                <a:latin typeface="Segoe UI Semibold"/>
                <a:ea typeface="+mn-ea"/>
                <a:cs typeface="+mn-cs"/>
              </a:rPr>
            </a:br>
            <a:r>
              <a:rPr kumimoji="0" lang="en-US" sz="1200" b="0" i="0" u="none" strike="noStrike" kern="1200" cap="none" spc="0" normalizeH="0" baseline="0" noProof="0">
                <a:ln>
                  <a:noFill/>
                </a:ln>
                <a:effectLst/>
                <a:uLnTx/>
                <a:uFillTx/>
                <a:latin typeface="Segoe UI Semibold"/>
                <a:ea typeface="+mn-ea"/>
                <a:cs typeface="+mn-cs"/>
              </a:rPr>
              <a:t>(structured)</a:t>
            </a:r>
          </a:p>
        </p:txBody>
      </p:sp>
      <p:sp>
        <p:nvSpPr>
          <p:cNvPr id="11" name="Right Bracket 10">
            <a:extLst>
              <a:ext uri="{FF2B5EF4-FFF2-40B4-BE49-F238E27FC236}">
                <a16:creationId xmlns:a16="http://schemas.microsoft.com/office/drawing/2014/main" id="{7BBD9D84-94E3-4F25-80D6-8D5016CA1F65}"/>
              </a:ext>
            </a:extLst>
          </p:cNvPr>
          <p:cNvSpPr/>
          <p:nvPr/>
        </p:nvSpPr>
        <p:spPr>
          <a:xfrm>
            <a:off x="1729256" y="1867237"/>
            <a:ext cx="159697" cy="4533517"/>
          </a:xfrm>
          <a:prstGeom prst="rightBracket">
            <a:avLst>
              <a:gd name="adj" fmla="val 0"/>
            </a:avLst>
          </a:prstGeom>
          <a:ln w="19050">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12" name="Straight Arrow Connector 11">
            <a:extLst>
              <a:ext uri="{FF2B5EF4-FFF2-40B4-BE49-F238E27FC236}">
                <a16:creationId xmlns:a16="http://schemas.microsoft.com/office/drawing/2014/main" id="{595A3A2A-1F2F-44CE-BFAA-BBFACE774DD2}"/>
              </a:ext>
            </a:extLst>
          </p:cNvPr>
          <p:cNvCxnSpPr>
            <a:cxnSpLocks/>
          </p:cNvCxnSpPr>
          <p:nvPr/>
        </p:nvCxnSpPr>
        <p:spPr>
          <a:xfrm>
            <a:off x="1907832" y="2410979"/>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F27D97A-69A1-4F4B-8103-56AFFA659077}"/>
              </a:ext>
            </a:extLst>
          </p:cNvPr>
          <p:cNvSpPr txBox="1"/>
          <p:nvPr/>
        </p:nvSpPr>
        <p:spPr>
          <a:xfrm>
            <a:off x="2683407" y="3054972"/>
            <a:ext cx="2042864" cy="461665"/>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Code-free data transformation and  ingestion from 90+ data integration connectors</a:t>
            </a:r>
          </a:p>
        </p:txBody>
      </p:sp>
      <p:sp>
        <p:nvSpPr>
          <p:cNvPr id="20" name="TextBox 19">
            <a:extLst>
              <a:ext uri="{FF2B5EF4-FFF2-40B4-BE49-F238E27FC236}">
                <a16:creationId xmlns:a16="http://schemas.microsoft.com/office/drawing/2014/main" id="{3D6936F9-7C27-417D-B057-504A157DB17A}"/>
              </a:ext>
            </a:extLst>
          </p:cNvPr>
          <p:cNvSpPr txBox="1"/>
          <p:nvPr/>
        </p:nvSpPr>
        <p:spPr>
          <a:xfrm>
            <a:off x="9089024" y="3629018"/>
            <a:ext cx="2390286" cy="307777"/>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Leader in the Magic Quadrant for Business Intelligence and Analytics Platforms*</a:t>
            </a:r>
          </a:p>
        </p:txBody>
      </p:sp>
      <p:sp>
        <p:nvSpPr>
          <p:cNvPr id="21" name="TextBox 20">
            <a:extLst>
              <a:ext uri="{FF2B5EF4-FFF2-40B4-BE49-F238E27FC236}">
                <a16:creationId xmlns:a16="http://schemas.microsoft.com/office/drawing/2014/main" id="{E6823166-CDC1-494D-8E74-A9B26D4D0D45}"/>
              </a:ext>
            </a:extLst>
          </p:cNvPr>
          <p:cNvSpPr txBox="1"/>
          <p:nvPr/>
        </p:nvSpPr>
        <p:spPr>
          <a:xfrm>
            <a:off x="5975772" y="3629018"/>
            <a:ext cx="2092469" cy="307777"/>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Up to 14x faster and costs 94% less than other cloud providers</a:t>
            </a:r>
          </a:p>
        </p:txBody>
      </p:sp>
      <p:sp>
        <p:nvSpPr>
          <p:cNvPr id="22" name="TextBox 21">
            <a:extLst>
              <a:ext uri="{FF2B5EF4-FFF2-40B4-BE49-F238E27FC236}">
                <a16:creationId xmlns:a16="http://schemas.microsoft.com/office/drawing/2014/main" id="{40D2E93F-4EAD-427F-9F41-CCA03C52CF48}"/>
              </a:ext>
            </a:extLst>
          </p:cNvPr>
          <p:cNvSpPr txBox="1"/>
          <p:nvPr/>
        </p:nvSpPr>
        <p:spPr>
          <a:xfrm>
            <a:off x="6236406" y="5861278"/>
            <a:ext cx="2072250" cy="307777"/>
          </a:xfrm>
          <a:prstGeom prst="rect">
            <a:avLst/>
          </a:prstGeom>
          <a:noFill/>
        </p:spPr>
        <p:txBody>
          <a:bodyPr wrap="square" lIns="0" tIns="0" rIns="0" bIns="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sz="1000">
                <a:gradFill>
                  <a:gsLst>
                    <a:gs pos="2917">
                      <a:srgbClr val="1A1A1A"/>
                    </a:gs>
                    <a:gs pos="30000">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High performance data lake available in all 54 Azure regions</a:t>
            </a:r>
          </a:p>
        </p:txBody>
      </p:sp>
      <p:sp>
        <p:nvSpPr>
          <p:cNvPr id="23" name="TextBox 22">
            <a:extLst>
              <a:ext uri="{FF2B5EF4-FFF2-40B4-BE49-F238E27FC236}">
                <a16:creationId xmlns:a16="http://schemas.microsoft.com/office/drawing/2014/main" id="{F1DAC04D-3EC3-4BC4-9560-7A4069229FFC}"/>
              </a:ext>
            </a:extLst>
          </p:cNvPr>
          <p:cNvSpPr txBox="1"/>
          <p:nvPr/>
        </p:nvSpPr>
        <p:spPr>
          <a:xfrm>
            <a:off x="10346284" y="3001490"/>
            <a:ext cx="714426"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Power BI</a:t>
            </a:r>
          </a:p>
        </p:txBody>
      </p:sp>
      <p:sp>
        <p:nvSpPr>
          <p:cNvPr id="24" name="Freeform: Shape 23">
            <a:extLst>
              <a:ext uri="{FF2B5EF4-FFF2-40B4-BE49-F238E27FC236}">
                <a16:creationId xmlns:a16="http://schemas.microsoft.com/office/drawing/2014/main" id="{ECA4373E-57BE-43D0-9B0E-9D2535372E60}"/>
              </a:ext>
            </a:extLst>
          </p:cNvPr>
          <p:cNvSpPr>
            <a:spLocks noChangeAspect="1"/>
          </p:cNvSpPr>
          <p:nvPr/>
        </p:nvSpPr>
        <p:spPr bwMode="auto">
          <a:xfrm flipV="1">
            <a:off x="9597315" y="2935867"/>
            <a:ext cx="456306" cy="339887"/>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5" name="Picture 24" descr="A picture containing clock&#10;&#10;Description automatically generated">
            <a:extLst>
              <a:ext uri="{FF2B5EF4-FFF2-40B4-BE49-F238E27FC236}">
                <a16:creationId xmlns:a16="http://schemas.microsoft.com/office/drawing/2014/main" id="{0F9A94FF-A7A6-46D1-8CAF-A65108DFF416}"/>
              </a:ext>
            </a:extLst>
          </p:cNvPr>
          <p:cNvPicPr>
            <a:picLocks noChangeAspect="1"/>
          </p:cNvPicPr>
          <p:nvPr/>
        </p:nvPicPr>
        <p:blipFill>
          <a:blip r:embed="rId3"/>
          <a:stretch>
            <a:fillRect/>
          </a:stretch>
        </p:blipFill>
        <p:spPr>
          <a:xfrm>
            <a:off x="5776853" y="2871199"/>
            <a:ext cx="560860" cy="560860"/>
          </a:xfrm>
          <a:prstGeom prst="rect">
            <a:avLst/>
          </a:prstGeom>
        </p:spPr>
      </p:pic>
      <p:sp>
        <p:nvSpPr>
          <p:cNvPr id="26" name="TextBox 25">
            <a:extLst>
              <a:ext uri="{FF2B5EF4-FFF2-40B4-BE49-F238E27FC236}">
                <a16:creationId xmlns:a16="http://schemas.microsoft.com/office/drawing/2014/main" id="{97C019BA-59B7-4DBE-A2F7-F43F45903E22}"/>
              </a:ext>
            </a:extLst>
          </p:cNvPr>
          <p:cNvSpPr txBox="1"/>
          <p:nvPr/>
        </p:nvSpPr>
        <p:spPr>
          <a:xfrm>
            <a:off x="6396014" y="3001490"/>
            <a:ext cx="1958228"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Azure Synapse Analytics</a:t>
            </a:r>
          </a:p>
          <a:p>
            <a:r>
              <a:rPr lang="en-US" sz="1200">
                <a:solidFill>
                  <a:schemeClr val="tx1"/>
                </a:solidFill>
                <a:latin typeface="+mn-lt"/>
              </a:rPr>
              <a:t>(Data Warehouse)</a:t>
            </a:r>
          </a:p>
        </p:txBody>
      </p:sp>
      <p:sp>
        <p:nvSpPr>
          <p:cNvPr id="36" name="Rectangle 35">
            <a:extLst>
              <a:ext uri="{FF2B5EF4-FFF2-40B4-BE49-F238E27FC236}">
                <a16:creationId xmlns:a16="http://schemas.microsoft.com/office/drawing/2014/main" id="{29D01BA8-6D6B-4FCD-A308-FA27E2F65819}"/>
              </a:ext>
            </a:extLst>
          </p:cNvPr>
          <p:cNvSpPr>
            <a:spLocks noChangeArrowheads="1"/>
          </p:cNvSpPr>
          <p:nvPr/>
        </p:nvSpPr>
        <p:spPr bwMode="auto">
          <a:xfrm>
            <a:off x="3008048" y="2867476"/>
            <a:ext cx="50065" cy="5006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7" name="TextBox 36">
            <a:extLst>
              <a:ext uri="{FF2B5EF4-FFF2-40B4-BE49-F238E27FC236}">
                <a16:creationId xmlns:a16="http://schemas.microsoft.com/office/drawing/2014/main" id="{64151D54-C3B9-4D75-8635-FC88C756C388}"/>
              </a:ext>
            </a:extLst>
          </p:cNvPr>
          <p:cNvSpPr txBox="1"/>
          <p:nvPr/>
        </p:nvSpPr>
        <p:spPr>
          <a:xfrm>
            <a:off x="3295543" y="2640942"/>
            <a:ext cx="1542217" cy="1938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Azure Data Factory</a:t>
            </a:r>
          </a:p>
        </p:txBody>
      </p:sp>
      <p:sp>
        <p:nvSpPr>
          <p:cNvPr id="38" name="TextBox 37">
            <a:extLst>
              <a:ext uri="{FF2B5EF4-FFF2-40B4-BE49-F238E27FC236}">
                <a16:creationId xmlns:a16="http://schemas.microsoft.com/office/drawing/2014/main" id="{1B0A2455-EDA3-4441-B2AE-616BF13CFC43}"/>
              </a:ext>
            </a:extLst>
          </p:cNvPr>
          <p:cNvSpPr txBox="1"/>
          <p:nvPr/>
        </p:nvSpPr>
        <p:spPr>
          <a:xfrm>
            <a:off x="6337713" y="5578952"/>
            <a:ext cx="1989584"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Azure Data Lake Storage</a:t>
            </a:r>
          </a:p>
        </p:txBody>
      </p:sp>
      <p:pic>
        <p:nvPicPr>
          <p:cNvPr id="39" name="Graphic 38">
            <a:extLst>
              <a:ext uri="{FF2B5EF4-FFF2-40B4-BE49-F238E27FC236}">
                <a16:creationId xmlns:a16="http://schemas.microsoft.com/office/drawing/2014/main" id="{833C9F23-5912-4CBC-9DF4-326BCF8DC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25170" y="2503351"/>
            <a:ext cx="443486" cy="443486"/>
          </a:xfrm>
          <a:prstGeom prst="rect">
            <a:avLst/>
          </a:prstGeom>
        </p:spPr>
      </p:pic>
      <p:pic>
        <p:nvPicPr>
          <p:cNvPr id="40" name="Graphic 39">
            <a:extLst>
              <a:ext uri="{FF2B5EF4-FFF2-40B4-BE49-F238E27FC236}">
                <a16:creationId xmlns:a16="http://schemas.microsoft.com/office/drawing/2014/main" id="{965B372B-0AD6-40AC-823C-973FA30762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2840" y="5430241"/>
            <a:ext cx="445863" cy="491319"/>
          </a:xfrm>
          <a:prstGeom prst="rect">
            <a:avLst/>
          </a:prstGeom>
        </p:spPr>
      </p:pic>
      <p:grpSp>
        <p:nvGrpSpPr>
          <p:cNvPr id="41" name="Group 40">
            <a:extLst>
              <a:ext uri="{FF2B5EF4-FFF2-40B4-BE49-F238E27FC236}">
                <a16:creationId xmlns:a16="http://schemas.microsoft.com/office/drawing/2014/main" id="{2AE1504C-FF34-4ACC-B234-1CFE0B903EDC}"/>
              </a:ext>
            </a:extLst>
          </p:cNvPr>
          <p:cNvGrpSpPr/>
          <p:nvPr/>
        </p:nvGrpSpPr>
        <p:grpSpPr>
          <a:xfrm>
            <a:off x="207550" y="5112913"/>
            <a:ext cx="427983" cy="364076"/>
            <a:chOff x="265316" y="5131089"/>
            <a:chExt cx="793593" cy="675092"/>
          </a:xfrm>
        </p:grpSpPr>
        <p:grpSp>
          <p:nvGrpSpPr>
            <p:cNvPr id="42" name="Group 41">
              <a:extLst>
                <a:ext uri="{FF2B5EF4-FFF2-40B4-BE49-F238E27FC236}">
                  <a16:creationId xmlns:a16="http://schemas.microsoft.com/office/drawing/2014/main" id="{27A019CF-9CC4-43F2-967D-D818B9B8B518}"/>
                </a:ext>
              </a:extLst>
            </p:cNvPr>
            <p:cNvGrpSpPr/>
            <p:nvPr/>
          </p:nvGrpSpPr>
          <p:grpSpPr>
            <a:xfrm>
              <a:off x="265316" y="5131089"/>
              <a:ext cx="793593" cy="675092"/>
              <a:chOff x="2107244" y="1575258"/>
              <a:chExt cx="310993" cy="264555"/>
            </a:xfrm>
          </p:grpSpPr>
          <p:sp>
            <p:nvSpPr>
              <p:cNvPr id="48" name="Rectangle 9">
                <a:extLst>
                  <a:ext uri="{FF2B5EF4-FFF2-40B4-BE49-F238E27FC236}">
                    <a16:creationId xmlns:a16="http://schemas.microsoft.com/office/drawing/2014/main" id="{8F5DBBF9-65FC-4EAA-9DB6-C7F0E4D91AD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9" name="Group 48">
                <a:extLst>
                  <a:ext uri="{FF2B5EF4-FFF2-40B4-BE49-F238E27FC236}">
                    <a16:creationId xmlns:a16="http://schemas.microsoft.com/office/drawing/2014/main" id="{D09C5F55-D1A5-49B3-B8AF-DFD848BAF4C8}"/>
                  </a:ext>
                </a:extLst>
              </p:cNvPr>
              <p:cNvGrpSpPr/>
              <p:nvPr/>
            </p:nvGrpSpPr>
            <p:grpSpPr>
              <a:xfrm>
                <a:off x="2219774" y="1683758"/>
                <a:ext cx="104220" cy="99334"/>
                <a:chOff x="2219774" y="1683758"/>
                <a:chExt cx="104220" cy="99334"/>
              </a:xfrm>
            </p:grpSpPr>
            <p:sp>
              <p:nvSpPr>
                <p:cNvPr id="50" name="Freeform 14">
                  <a:extLst>
                    <a:ext uri="{FF2B5EF4-FFF2-40B4-BE49-F238E27FC236}">
                      <a16:creationId xmlns:a16="http://schemas.microsoft.com/office/drawing/2014/main" id="{8E48E1B5-0D24-4930-9A21-8C3D2F6DE9DB}"/>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1" name="Line 15">
                  <a:extLst>
                    <a:ext uri="{FF2B5EF4-FFF2-40B4-BE49-F238E27FC236}">
                      <a16:creationId xmlns:a16="http://schemas.microsoft.com/office/drawing/2014/main" id="{9356A958-A444-4D5B-A92E-50A3C4A6C8F8}"/>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sp>
          <p:nvSpPr>
            <p:cNvPr id="43" name="Rectangle 42">
              <a:extLst>
                <a:ext uri="{FF2B5EF4-FFF2-40B4-BE49-F238E27FC236}">
                  <a16:creationId xmlns:a16="http://schemas.microsoft.com/office/drawing/2014/main" id="{885B4E77-8C9F-4C03-8C8C-4C62BA199232}"/>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3D90F0C-7BA2-4BEE-8491-C9344D0D79F9}"/>
                </a:ext>
              </a:extLst>
            </p:cNvPr>
            <p:cNvGrpSpPr/>
            <p:nvPr/>
          </p:nvGrpSpPr>
          <p:grpSpPr>
            <a:xfrm>
              <a:off x="750755" y="5171384"/>
              <a:ext cx="242719" cy="60681"/>
              <a:chOff x="722201" y="5189927"/>
              <a:chExt cx="242719" cy="60681"/>
            </a:xfrm>
          </p:grpSpPr>
          <p:sp>
            <p:nvSpPr>
              <p:cNvPr id="45" name="Oval 11">
                <a:extLst>
                  <a:ext uri="{FF2B5EF4-FFF2-40B4-BE49-F238E27FC236}">
                    <a16:creationId xmlns:a16="http://schemas.microsoft.com/office/drawing/2014/main" id="{692FAD47-FE31-4F73-A324-D8DAF9759341}"/>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6" name="Oval 12">
                <a:extLst>
                  <a:ext uri="{FF2B5EF4-FFF2-40B4-BE49-F238E27FC236}">
                    <a16:creationId xmlns:a16="http://schemas.microsoft.com/office/drawing/2014/main" id="{D2FBDD74-5879-4DE6-9640-3507C92C6888}"/>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7" name="Oval 13">
                <a:extLst>
                  <a:ext uri="{FF2B5EF4-FFF2-40B4-BE49-F238E27FC236}">
                    <a16:creationId xmlns:a16="http://schemas.microsoft.com/office/drawing/2014/main" id="{BB206F67-9B78-4CD4-A838-29A94916F577}"/>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47F276E2-C814-49C4-BC6B-9B6C1F6543E4}"/>
              </a:ext>
            </a:extLst>
          </p:cNvPr>
          <p:cNvGrpSpPr/>
          <p:nvPr/>
        </p:nvGrpSpPr>
        <p:grpSpPr>
          <a:xfrm>
            <a:off x="209709" y="3456957"/>
            <a:ext cx="423664" cy="435948"/>
            <a:chOff x="425774" y="3428914"/>
            <a:chExt cx="423664" cy="435948"/>
          </a:xfrm>
        </p:grpSpPr>
        <p:sp>
          <p:nvSpPr>
            <p:cNvPr id="53" name="Rectangle 52">
              <a:extLst>
                <a:ext uri="{FF2B5EF4-FFF2-40B4-BE49-F238E27FC236}">
                  <a16:creationId xmlns:a16="http://schemas.microsoft.com/office/drawing/2014/main" id="{FF7D16FF-1F71-499A-BCC5-9146AB5AB958}"/>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54" name="Group 59">
              <a:extLst>
                <a:ext uri="{FF2B5EF4-FFF2-40B4-BE49-F238E27FC236}">
                  <a16:creationId xmlns:a16="http://schemas.microsoft.com/office/drawing/2014/main" id="{B6382F74-0034-4E34-822D-9C28AC9F3B46}"/>
                </a:ext>
              </a:extLst>
            </p:cNvPr>
            <p:cNvGrpSpPr>
              <a:grpSpLocks noChangeAspect="1"/>
            </p:cNvGrpSpPr>
            <p:nvPr/>
          </p:nvGrpSpPr>
          <p:grpSpPr bwMode="auto">
            <a:xfrm>
              <a:off x="492356" y="3507780"/>
              <a:ext cx="357082" cy="357082"/>
              <a:chOff x="4013" y="2783"/>
              <a:chExt cx="312" cy="312"/>
            </a:xfrm>
          </p:grpSpPr>
          <p:sp>
            <p:nvSpPr>
              <p:cNvPr id="55" name="AutoShape 58">
                <a:extLst>
                  <a:ext uri="{FF2B5EF4-FFF2-40B4-BE49-F238E27FC236}">
                    <a16:creationId xmlns:a16="http://schemas.microsoft.com/office/drawing/2014/main" id="{2EB4FFCA-144F-4EDC-85D9-319A2C4D97BA}"/>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6" name="Rectangle 60">
                <a:extLst>
                  <a:ext uri="{FF2B5EF4-FFF2-40B4-BE49-F238E27FC236}">
                    <a16:creationId xmlns:a16="http://schemas.microsoft.com/office/drawing/2014/main" id="{A1B15CC0-5885-46D1-B134-0E1D3C0921E6}"/>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7" name="Rectangle 61">
                <a:extLst>
                  <a:ext uri="{FF2B5EF4-FFF2-40B4-BE49-F238E27FC236}">
                    <a16:creationId xmlns:a16="http://schemas.microsoft.com/office/drawing/2014/main" id="{8D4E0421-98C6-413B-A7F9-CAF6F32C72F6}"/>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8" name="Freeform 62">
                <a:extLst>
                  <a:ext uri="{FF2B5EF4-FFF2-40B4-BE49-F238E27FC236}">
                    <a16:creationId xmlns:a16="http://schemas.microsoft.com/office/drawing/2014/main" id="{104DC277-DF52-4BFB-9690-6ED28E1E8D48}"/>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9" name="Oval 63">
                <a:extLst>
                  <a:ext uri="{FF2B5EF4-FFF2-40B4-BE49-F238E27FC236}">
                    <a16:creationId xmlns:a16="http://schemas.microsoft.com/office/drawing/2014/main" id="{CBC82CEB-02E8-4137-A555-843B07E8F4AC}"/>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60" name="Group 59">
            <a:extLst>
              <a:ext uri="{FF2B5EF4-FFF2-40B4-BE49-F238E27FC236}">
                <a16:creationId xmlns:a16="http://schemas.microsoft.com/office/drawing/2014/main" id="{DFEC91B7-9E05-4645-9D5C-7998239A782E}"/>
              </a:ext>
            </a:extLst>
          </p:cNvPr>
          <p:cNvGrpSpPr/>
          <p:nvPr/>
        </p:nvGrpSpPr>
        <p:grpSpPr>
          <a:xfrm>
            <a:off x="227434" y="4301607"/>
            <a:ext cx="388214" cy="427711"/>
            <a:chOff x="343593" y="4433674"/>
            <a:chExt cx="388214" cy="427711"/>
          </a:xfrm>
        </p:grpSpPr>
        <p:sp>
          <p:nvSpPr>
            <p:cNvPr id="61" name="Rectangle 60">
              <a:extLst>
                <a:ext uri="{FF2B5EF4-FFF2-40B4-BE49-F238E27FC236}">
                  <a16:creationId xmlns:a16="http://schemas.microsoft.com/office/drawing/2014/main" id="{EC512A96-545F-45EF-9798-FD38A9FFA4C5}"/>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2" name="document">
              <a:extLst>
                <a:ext uri="{FF2B5EF4-FFF2-40B4-BE49-F238E27FC236}">
                  <a16:creationId xmlns:a16="http://schemas.microsoft.com/office/drawing/2014/main" id="{2990D7DE-9A79-44E3-9EE2-F7D7D9E0F446}"/>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58C0156C-D59F-4239-9746-F12401BD8B28}"/>
              </a:ext>
            </a:extLst>
          </p:cNvPr>
          <p:cNvGrpSpPr/>
          <p:nvPr/>
        </p:nvGrpSpPr>
        <p:grpSpPr>
          <a:xfrm>
            <a:off x="264326" y="2673454"/>
            <a:ext cx="314430" cy="364076"/>
            <a:chOff x="305587" y="2721796"/>
            <a:chExt cx="314430" cy="364076"/>
          </a:xfrm>
        </p:grpSpPr>
        <p:sp>
          <p:nvSpPr>
            <p:cNvPr id="64" name="Rectangle 63">
              <a:extLst>
                <a:ext uri="{FF2B5EF4-FFF2-40B4-BE49-F238E27FC236}">
                  <a16:creationId xmlns:a16="http://schemas.microsoft.com/office/drawing/2014/main" id="{DF406987-EC2D-4FC4-A4AC-A7F2AA63526C}"/>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5" name="document_3">
              <a:extLst>
                <a:ext uri="{FF2B5EF4-FFF2-40B4-BE49-F238E27FC236}">
                  <a16:creationId xmlns:a16="http://schemas.microsoft.com/office/drawing/2014/main" id="{474ED08B-1325-4BB1-A0FB-3AE4AD1818B8}"/>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sp>
        <p:nvSpPr>
          <p:cNvPr id="66" name="Rectangle 65">
            <a:extLst>
              <a:ext uri="{FF2B5EF4-FFF2-40B4-BE49-F238E27FC236}">
                <a16:creationId xmlns:a16="http://schemas.microsoft.com/office/drawing/2014/main" id="{957DDEC4-5D7C-4AAC-9356-CF86FBC400B5}"/>
              </a:ext>
            </a:extLst>
          </p:cNvPr>
          <p:cNvSpPr/>
          <p:nvPr/>
        </p:nvSpPr>
        <p:spPr bwMode="auto">
          <a:xfrm>
            <a:off x="68752" y="2103808"/>
            <a:ext cx="1712193" cy="4065247"/>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03A7C42-D8B0-49C9-9811-DADA83CE3E17}"/>
              </a:ext>
            </a:extLst>
          </p:cNvPr>
          <p:cNvSpPr/>
          <p:nvPr/>
        </p:nvSpPr>
        <p:spPr bwMode="auto">
          <a:xfrm>
            <a:off x="2214244" y="4922706"/>
            <a:ext cx="9646829" cy="1383098"/>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C2AC7B59-43E3-4380-A8F2-B163A719631C}"/>
              </a:ext>
            </a:extLst>
          </p:cNvPr>
          <p:cNvSpPr/>
          <p:nvPr/>
        </p:nvSpPr>
        <p:spPr bwMode="auto">
          <a:xfrm>
            <a:off x="8718292" y="1874193"/>
            <a:ext cx="3110204" cy="2900697"/>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DF905CE8-0369-4667-824C-A05DF5DD87F1}"/>
              </a:ext>
            </a:extLst>
          </p:cNvPr>
          <p:cNvCxnSpPr>
            <a:cxnSpLocks/>
          </p:cNvCxnSpPr>
          <p:nvPr/>
        </p:nvCxnSpPr>
        <p:spPr>
          <a:xfrm>
            <a:off x="5017770" y="234168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FD6D16-EB6E-4EDC-81A4-6796498F0416}"/>
              </a:ext>
            </a:extLst>
          </p:cNvPr>
          <p:cNvCxnSpPr>
            <a:cxnSpLocks/>
          </p:cNvCxnSpPr>
          <p:nvPr/>
        </p:nvCxnSpPr>
        <p:spPr>
          <a:xfrm>
            <a:off x="1907832" y="5498808"/>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E070E3-E51B-48F2-BD0E-F2F682764D2A}"/>
              </a:ext>
            </a:extLst>
          </p:cNvPr>
          <p:cNvCxnSpPr>
            <a:cxnSpLocks/>
          </p:cNvCxnSpPr>
          <p:nvPr/>
        </p:nvCxnSpPr>
        <p:spPr>
          <a:xfrm>
            <a:off x="8354242" y="233749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F0A554-C199-4F14-B11A-3EC65DDDE603}"/>
              </a:ext>
            </a:extLst>
          </p:cNvPr>
          <p:cNvCxnSpPr>
            <a:cxnSpLocks/>
          </p:cNvCxnSpPr>
          <p:nvPr/>
        </p:nvCxnSpPr>
        <p:spPr>
          <a:xfrm flipV="1">
            <a:off x="7022007" y="4591858"/>
            <a:ext cx="0" cy="465579"/>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EC835BA-ECAA-41D1-BADB-5A9EF9020D80}"/>
              </a:ext>
            </a:extLst>
          </p:cNvPr>
          <p:cNvSpPr txBox="1"/>
          <p:nvPr/>
        </p:nvSpPr>
        <p:spPr>
          <a:xfrm>
            <a:off x="3272096" y="4175131"/>
            <a:ext cx="1701948" cy="123111"/>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Up to 10x faster than vanilla Spark</a:t>
            </a:r>
          </a:p>
        </p:txBody>
      </p:sp>
      <p:sp>
        <p:nvSpPr>
          <p:cNvPr id="71" name="TextBox 70">
            <a:extLst>
              <a:ext uri="{FF2B5EF4-FFF2-40B4-BE49-F238E27FC236}">
                <a16:creationId xmlns:a16="http://schemas.microsoft.com/office/drawing/2014/main" id="{82CB17E1-7824-4A8E-A10E-6E68ABEC97D2}"/>
              </a:ext>
            </a:extLst>
          </p:cNvPr>
          <p:cNvSpPr txBox="1"/>
          <p:nvPr/>
        </p:nvSpPr>
        <p:spPr>
          <a:xfrm>
            <a:off x="3239699" y="3808213"/>
            <a:ext cx="1372171"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dirty="0">
                <a:solidFill>
                  <a:schemeClr val="tx1"/>
                </a:solidFill>
              </a:rPr>
              <a:t>Azure Databricks</a:t>
            </a:r>
          </a:p>
          <a:p>
            <a:r>
              <a:rPr lang="en-US" sz="1200" dirty="0">
                <a:solidFill>
                  <a:schemeClr val="tx1"/>
                </a:solidFill>
                <a:latin typeface="+mn-lt"/>
              </a:rPr>
              <a:t>(Data prep)</a:t>
            </a:r>
          </a:p>
        </p:txBody>
      </p:sp>
      <p:grpSp>
        <p:nvGrpSpPr>
          <p:cNvPr id="72" name="Group 4">
            <a:extLst>
              <a:ext uri="{FF2B5EF4-FFF2-40B4-BE49-F238E27FC236}">
                <a16:creationId xmlns:a16="http://schemas.microsoft.com/office/drawing/2014/main" id="{727103AB-E748-43F6-8D20-2561ED627CF7}"/>
              </a:ext>
            </a:extLst>
          </p:cNvPr>
          <p:cNvGrpSpPr>
            <a:grpSpLocks noChangeAspect="1"/>
          </p:cNvGrpSpPr>
          <p:nvPr/>
        </p:nvGrpSpPr>
        <p:grpSpPr bwMode="auto">
          <a:xfrm>
            <a:off x="2708334" y="3790409"/>
            <a:ext cx="417512" cy="476250"/>
            <a:chOff x="1937" y="2617"/>
            <a:chExt cx="263" cy="300"/>
          </a:xfrm>
        </p:grpSpPr>
        <p:sp>
          <p:nvSpPr>
            <p:cNvPr id="73" name="AutoShape 3">
              <a:extLst>
                <a:ext uri="{FF2B5EF4-FFF2-40B4-BE49-F238E27FC236}">
                  <a16:creationId xmlns:a16="http://schemas.microsoft.com/office/drawing/2014/main" id="{52B2DE66-C779-4F3D-B6B0-5BE8CA0AC936}"/>
                </a:ext>
              </a:extLst>
            </p:cNvPr>
            <p:cNvSpPr>
              <a:spLocks noChangeAspect="1" noChangeArrowheads="1" noTextEdit="1"/>
            </p:cNvSpPr>
            <p:nvPr/>
          </p:nvSpPr>
          <p:spPr bwMode="auto">
            <a:xfrm>
              <a:off x="1937" y="2617"/>
              <a:ext cx="26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4" name="Freeform 5">
              <a:extLst>
                <a:ext uri="{FF2B5EF4-FFF2-40B4-BE49-F238E27FC236}">
                  <a16:creationId xmlns:a16="http://schemas.microsoft.com/office/drawing/2014/main" id="{7F33FB90-D379-4E9D-9AE0-B5D7703ECC76}"/>
                </a:ext>
              </a:extLst>
            </p:cNvPr>
            <p:cNvSpPr>
              <a:spLocks/>
            </p:cNvSpPr>
            <p:nvPr/>
          </p:nvSpPr>
          <p:spPr bwMode="auto">
            <a:xfrm>
              <a:off x="1937" y="2792"/>
              <a:ext cx="265" cy="125"/>
            </a:xfrm>
            <a:custGeom>
              <a:avLst/>
              <a:gdLst>
                <a:gd name="T0" fmla="*/ 0 w 265"/>
                <a:gd name="T1" fmla="*/ 0 h 125"/>
                <a:gd name="T2" fmla="*/ 0 w 265"/>
                <a:gd name="T3" fmla="*/ 48 h 125"/>
                <a:gd name="T4" fmla="*/ 133 w 265"/>
                <a:gd name="T5" fmla="*/ 125 h 125"/>
                <a:gd name="T6" fmla="*/ 265 w 265"/>
                <a:gd name="T7" fmla="*/ 48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48"/>
                  </a:lnTo>
                  <a:lnTo>
                    <a:pt x="133" y="125"/>
                  </a:lnTo>
                  <a:lnTo>
                    <a:pt x="265" y="48"/>
                  </a:lnTo>
                  <a:lnTo>
                    <a:pt x="265" y="0"/>
                  </a:lnTo>
                  <a:lnTo>
                    <a:pt x="0" y="0"/>
                  </a:lnTo>
                  <a:close/>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5" name="Freeform 6">
              <a:extLst>
                <a:ext uri="{FF2B5EF4-FFF2-40B4-BE49-F238E27FC236}">
                  <a16:creationId xmlns:a16="http://schemas.microsoft.com/office/drawing/2014/main" id="{6698B984-2B59-46CA-9929-05BC311A3B85}"/>
                </a:ext>
              </a:extLst>
            </p:cNvPr>
            <p:cNvSpPr>
              <a:spLocks/>
            </p:cNvSpPr>
            <p:nvPr/>
          </p:nvSpPr>
          <p:spPr bwMode="auto">
            <a:xfrm>
              <a:off x="2070" y="2792"/>
              <a:ext cx="132" cy="125"/>
            </a:xfrm>
            <a:custGeom>
              <a:avLst/>
              <a:gdLst>
                <a:gd name="T0" fmla="*/ 0 w 132"/>
                <a:gd name="T1" fmla="*/ 0 h 125"/>
                <a:gd name="T2" fmla="*/ 0 w 132"/>
                <a:gd name="T3" fmla="*/ 125 h 125"/>
                <a:gd name="T4" fmla="*/ 132 w 132"/>
                <a:gd name="T5" fmla="*/ 48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48"/>
                  </a:lnTo>
                  <a:lnTo>
                    <a:pt x="132" y="0"/>
                  </a:lnTo>
                  <a:lnTo>
                    <a:pt x="0" y="0"/>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6" name="Freeform 7">
              <a:extLst>
                <a:ext uri="{FF2B5EF4-FFF2-40B4-BE49-F238E27FC236}">
                  <a16:creationId xmlns:a16="http://schemas.microsoft.com/office/drawing/2014/main" id="{A6BE9FCB-2C03-4B00-B871-13A9BCB55B86}"/>
                </a:ext>
              </a:extLst>
            </p:cNvPr>
            <p:cNvSpPr>
              <a:spLocks/>
            </p:cNvSpPr>
            <p:nvPr/>
          </p:nvSpPr>
          <p:spPr bwMode="auto">
            <a:xfrm>
              <a:off x="1937" y="27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7" name="Freeform 8">
              <a:extLst>
                <a:ext uri="{FF2B5EF4-FFF2-40B4-BE49-F238E27FC236}">
                  <a16:creationId xmlns:a16="http://schemas.microsoft.com/office/drawing/2014/main" id="{7B556E5C-B9A0-411D-ABB6-77EDBEE96675}"/>
                </a:ext>
              </a:extLst>
            </p:cNvPr>
            <p:cNvSpPr>
              <a:spLocks/>
            </p:cNvSpPr>
            <p:nvPr/>
          </p:nvSpPr>
          <p:spPr bwMode="auto">
            <a:xfrm>
              <a:off x="1937" y="2692"/>
              <a:ext cx="265" cy="125"/>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8" name="Freeform 9">
              <a:extLst>
                <a:ext uri="{FF2B5EF4-FFF2-40B4-BE49-F238E27FC236}">
                  <a16:creationId xmlns:a16="http://schemas.microsoft.com/office/drawing/2014/main" id="{55A8AF93-42BF-46CA-A3AD-8E7307A1393E}"/>
                </a:ext>
              </a:extLst>
            </p:cNvPr>
            <p:cNvSpPr>
              <a:spLocks/>
            </p:cNvSpPr>
            <p:nvPr/>
          </p:nvSpPr>
          <p:spPr bwMode="auto">
            <a:xfrm>
              <a:off x="2070" y="2692"/>
              <a:ext cx="132" cy="125"/>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9" name="Freeform 10">
              <a:extLst>
                <a:ext uri="{FF2B5EF4-FFF2-40B4-BE49-F238E27FC236}">
                  <a16:creationId xmlns:a16="http://schemas.microsoft.com/office/drawing/2014/main" id="{723DC1F7-2E2D-464F-B4E0-C301BD8DBBBF}"/>
                </a:ext>
              </a:extLst>
            </p:cNvPr>
            <p:cNvSpPr>
              <a:spLocks/>
            </p:cNvSpPr>
            <p:nvPr/>
          </p:nvSpPr>
          <p:spPr bwMode="auto">
            <a:xfrm>
              <a:off x="1937" y="26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68" name="Rectangle 67">
            <a:extLst>
              <a:ext uri="{FF2B5EF4-FFF2-40B4-BE49-F238E27FC236}">
                <a16:creationId xmlns:a16="http://schemas.microsoft.com/office/drawing/2014/main" id="{EE881B22-7FBB-40A3-B5EB-EEB34B9C79D8}"/>
              </a:ext>
            </a:extLst>
          </p:cNvPr>
          <p:cNvSpPr/>
          <p:nvPr/>
        </p:nvSpPr>
        <p:spPr bwMode="auto">
          <a:xfrm>
            <a:off x="2215553" y="1876657"/>
            <a:ext cx="3110204" cy="2900697"/>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0A834F82-F20B-4668-813A-A7858961A9C2}"/>
              </a:ext>
            </a:extLst>
          </p:cNvPr>
          <p:cNvCxnSpPr>
            <a:cxnSpLocks/>
          </p:cNvCxnSpPr>
          <p:nvPr/>
        </p:nvCxnSpPr>
        <p:spPr>
          <a:xfrm>
            <a:off x="4726271" y="4633266"/>
            <a:ext cx="0" cy="424171"/>
          </a:xfrm>
          <a:prstGeom prst="straightConnector1">
            <a:avLst/>
          </a:prstGeom>
          <a:ln w="19050">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3161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87F5-6909-4DE7-B67A-0EFCD375542C}"/>
              </a:ext>
            </a:extLst>
          </p:cNvPr>
          <p:cNvSpPr>
            <a:spLocks noGrp="1"/>
          </p:cNvSpPr>
          <p:nvPr>
            <p:ph type="title"/>
          </p:nvPr>
        </p:nvSpPr>
        <p:spPr/>
        <p:txBody>
          <a:bodyPr/>
          <a:lstStyle/>
          <a:p>
            <a:r>
              <a:rPr lang="en-US" dirty="0"/>
              <a:t>Visualize</a:t>
            </a:r>
          </a:p>
        </p:txBody>
      </p:sp>
      <p:sp>
        <p:nvSpPr>
          <p:cNvPr id="3" name="Rectangle 2">
            <a:extLst>
              <a:ext uri="{FF2B5EF4-FFF2-40B4-BE49-F238E27FC236}">
                <a16:creationId xmlns:a16="http://schemas.microsoft.com/office/drawing/2014/main" id="{63D396DF-9507-44B8-92EC-73B657AB8FAE}"/>
              </a:ext>
            </a:extLst>
          </p:cNvPr>
          <p:cNvSpPr/>
          <p:nvPr/>
        </p:nvSpPr>
        <p:spPr bwMode="auto">
          <a:xfrm>
            <a:off x="5466905" y="1867237"/>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Model &amp; Serve</a:t>
            </a:r>
          </a:p>
          <a:p>
            <a:pPr algn="ctr" defTabSz="932472" fontAlgn="base">
              <a:lnSpc>
                <a:spcPct val="90000"/>
              </a:lnSpc>
              <a:spcBef>
                <a:spcPct val="0"/>
              </a:spcBef>
              <a:spcAft>
                <a:spcPct val="0"/>
              </a:spcAft>
            </a:pPr>
            <a:endParaRPr lang="en-US" sz="1600" dirty="0">
              <a:latin typeface="Segoe UI Semibold"/>
            </a:endParaRPr>
          </a:p>
        </p:txBody>
      </p:sp>
      <p:sp>
        <p:nvSpPr>
          <p:cNvPr id="4" name="Rectangle 3">
            <a:extLst>
              <a:ext uri="{FF2B5EF4-FFF2-40B4-BE49-F238E27FC236}">
                <a16:creationId xmlns:a16="http://schemas.microsoft.com/office/drawing/2014/main" id="{37D91F1C-ED78-45F2-9789-6EE6BC0AD30C}"/>
              </a:ext>
            </a:extLst>
          </p:cNvPr>
          <p:cNvSpPr/>
          <p:nvPr/>
        </p:nvSpPr>
        <p:spPr bwMode="auto">
          <a:xfrm>
            <a:off x="8729065" y="1867237"/>
            <a:ext cx="3110204" cy="2900697"/>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Visualize</a:t>
            </a:r>
          </a:p>
        </p:txBody>
      </p:sp>
      <p:sp>
        <p:nvSpPr>
          <p:cNvPr id="5" name="Rectangle 4">
            <a:extLst>
              <a:ext uri="{FF2B5EF4-FFF2-40B4-BE49-F238E27FC236}">
                <a16:creationId xmlns:a16="http://schemas.microsoft.com/office/drawing/2014/main" id="{9EE5EA5E-51D1-4FC1-BF2F-878A60E288DD}"/>
              </a:ext>
            </a:extLst>
          </p:cNvPr>
          <p:cNvSpPr/>
          <p:nvPr/>
        </p:nvSpPr>
        <p:spPr bwMode="auto">
          <a:xfrm>
            <a:off x="2212187" y="1867237"/>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Ingest &amp; Prep</a:t>
            </a:r>
          </a:p>
          <a:p>
            <a:pPr algn="ctr" defTabSz="932472" fontAlgn="base">
              <a:lnSpc>
                <a:spcPct val="90000"/>
              </a:lnSpc>
              <a:spcBef>
                <a:spcPct val="0"/>
              </a:spcBef>
              <a:spcAft>
                <a:spcPct val="0"/>
              </a:spcAft>
            </a:pPr>
            <a:endParaRPr lang="en-US" sz="1600">
              <a:latin typeface="Segoe UI Semibold"/>
            </a:endParaRPr>
          </a:p>
        </p:txBody>
      </p:sp>
      <p:sp>
        <p:nvSpPr>
          <p:cNvPr id="6" name="Rectangle 5">
            <a:extLst>
              <a:ext uri="{FF2B5EF4-FFF2-40B4-BE49-F238E27FC236}">
                <a16:creationId xmlns:a16="http://schemas.microsoft.com/office/drawing/2014/main" id="{FD27ECFA-B931-4A7A-AD42-BBFB8A2EF2DC}"/>
              </a:ext>
            </a:extLst>
          </p:cNvPr>
          <p:cNvSpPr/>
          <p:nvPr/>
        </p:nvSpPr>
        <p:spPr bwMode="auto">
          <a:xfrm>
            <a:off x="2204746" y="4914901"/>
            <a:ext cx="9654743" cy="1390902"/>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Store</a:t>
            </a:r>
          </a:p>
        </p:txBody>
      </p:sp>
      <p:sp>
        <p:nvSpPr>
          <p:cNvPr id="7" name="TextBox 6">
            <a:extLst>
              <a:ext uri="{FF2B5EF4-FFF2-40B4-BE49-F238E27FC236}">
                <a16:creationId xmlns:a16="http://schemas.microsoft.com/office/drawing/2014/main" id="{075C0E88-B725-41E4-B538-BAAB7A0C6400}"/>
              </a:ext>
            </a:extLst>
          </p:cNvPr>
          <p:cNvSpPr txBox="1"/>
          <p:nvPr/>
        </p:nvSpPr>
        <p:spPr>
          <a:xfrm>
            <a:off x="740276" y="2724185"/>
            <a:ext cx="1045736"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Logs (unstructured)</a:t>
            </a:r>
          </a:p>
        </p:txBody>
      </p:sp>
      <p:sp>
        <p:nvSpPr>
          <p:cNvPr id="8" name="TextBox 7">
            <a:extLst>
              <a:ext uri="{FF2B5EF4-FFF2-40B4-BE49-F238E27FC236}">
                <a16:creationId xmlns:a16="http://schemas.microsoft.com/office/drawing/2014/main" id="{C9EE7EAB-1950-4994-A83D-2CA942E8889C}"/>
              </a:ext>
            </a:extLst>
          </p:cNvPr>
          <p:cNvSpPr txBox="1"/>
          <p:nvPr/>
        </p:nvSpPr>
        <p:spPr>
          <a:xfrm>
            <a:off x="740276" y="3547859"/>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Media (unstructured)</a:t>
            </a:r>
          </a:p>
        </p:txBody>
      </p:sp>
      <p:sp>
        <p:nvSpPr>
          <p:cNvPr id="9" name="TextBox 8">
            <a:extLst>
              <a:ext uri="{FF2B5EF4-FFF2-40B4-BE49-F238E27FC236}">
                <a16:creationId xmlns:a16="http://schemas.microsoft.com/office/drawing/2014/main" id="{26915F98-8F99-4E5F-B7FC-393A508748E2}"/>
              </a:ext>
            </a:extLst>
          </p:cNvPr>
          <p:cNvSpPr txBox="1"/>
          <p:nvPr/>
        </p:nvSpPr>
        <p:spPr>
          <a:xfrm>
            <a:off x="740275" y="4371533"/>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Files (unstructured)</a:t>
            </a:r>
          </a:p>
        </p:txBody>
      </p:sp>
      <p:sp>
        <p:nvSpPr>
          <p:cNvPr id="10" name="TextBox 9">
            <a:extLst>
              <a:ext uri="{FF2B5EF4-FFF2-40B4-BE49-F238E27FC236}">
                <a16:creationId xmlns:a16="http://schemas.microsoft.com/office/drawing/2014/main" id="{1CB40F69-94FF-4C33-AFDB-6BCECE82CDC8}"/>
              </a:ext>
            </a:extLst>
          </p:cNvPr>
          <p:cNvSpPr txBox="1"/>
          <p:nvPr/>
        </p:nvSpPr>
        <p:spPr>
          <a:xfrm>
            <a:off x="740275" y="5112108"/>
            <a:ext cx="997441"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Business/</a:t>
            </a:r>
            <a:br>
              <a:rPr kumimoji="0" lang="en-US" sz="1200" b="0" i="0" u="none" strike="noStrike" kern="1200" cap="none" spc="0" normalizeH="0" baseline="0" noProof="0">
                <a:ln>
                  <a:noFill/>
                </a:ln>
                <a:effectLst/>
                <a:uLnTx/>
                <a:uFillTx/>
                <a:latin typeface="Segoe UI Semibold"/>
                <a:ea typeface="+mn-ea"/>
                <a:cs typeface="+mn-cs"/>
              </a:rPr>
            </a:br>
            <a:r>
              <a:rPr kumimoji="0" lang="en-US" sz="1200" b="0" i="0" u="none" strike="noStrike" kern="1200" cap="none" spc="0" normalizeH="0" baseline="0" noProof="0">
                <a:ln>
                  <a:noFill/>
                </a:ln>
                <a:effectLst/>
                <a:uLnTx/>
                <a:uFillTx/>
                <a:latin typeface="Segoe UI Semibold"/>
                <a:ea typeface="+mn-ea"/>
                <a:cs typeface="+mn-cs"/>
              </a:rPr>
              <a:t>custom apps </a:t>
            </a:r>
            <a:br>
              <a:rPr kumimoji="0" lang="en-US" sz="1200" b="0" i="0" u="none" strike="noStrike" kern="1200" cap="none" spc="0" normalizeH="0" baseline="0" noProof="0">
                <a:ln>
                  <a:noFill/>
                </a:ln>
                <a:effectLst/>
                <a:uLnTx/>
                <a:uFillTx/>
                <a:latin typeface="Segoe UI Semibold"/>
                <a:ea typeface="+mn-ea"/>
                <a:cs typeface="+mn-cs"/>
              </a:rPr>
            </a:br>
            <a:r>
              <a:rPr kumimoji="0" lang="en-US" sz="1200" b="0" i="0" u="none" strike="noStrike" kern="1200" cap="none" spc="0" normalizeH="0" baseline="0" noProof="0">
                <a:ln>
                  <a:noFill/>
                </a:ln>
                <a:effectLst/>
                <a:uLnTx/>
                <a:uFillTx/>
                <a:latin typeface="Segoe UI Semibold"/>
                <a:ea typeface="+mn-ea"/>
                <a:cs typeface="+mn-cs"/>
              </a:rPr>
              <a:t>(structured)</a:t>
            </a:r>
          </a:p>
        </p:txBody>
      </p:sp>
      <p:sp>
        <p:nvSpPr>
          <p:cNvPr id="11" name="Right Bracket 10">
            <a:extLst>
              <a:ext uri="{FF2B5EF4-FFF2-40B4-BE49-F238E27FC236}">
                <a16:creationId xmlns:a16="http://schemas.microsoft.com/office/drawing/2014/main" id="{7BBD9D84-94E3-4F25-80D6-8D5016CA1F65}"/>
              </a:ext>
            </a:extLst>
          </p:cNvPr>
          <p:cNvSpPr/>
          <p:nvPr/>
        </p:nvSpPr>
        <p:spPr>
          <a:xfrm>
            <a:off x="1729256" y="1867237"/>
            <a:ext cx="159697" cy="4533517"/>
          </a:xfrm>
          <a:prstGeom prst="rightBracket">
            <a:avLst>
              <a:gd name="adj" fmla="val 0"/>
            </a:avLst>
          </a:prstGeom>
          <a:ln w="19050">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 name="TextBox 18">
            <a:extLst>
              <a:ext uri="{FF2B5EF4-FFF2-40B4-BE49-F238E27FC236}">
                <a16:creationId xmlns:a16="http://schemas.microsoft.com/office/drawing/2014/main" id="{BF27D97A-69A1-4F4B-8103-56AFFA659077}"/>
              </a:ext>
            </a:extLst>
          </p:cNvPr>
          <p:cNvSpPr txBox="1"/>
          <p:nvPr/>
        </p:nvSpPr>
        <p:spPr>
          <a:xfrm>
            <a:off x="2683407" y="3054972"/>
            <a:ext cx="2042864" cy="461665"/>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Code-free data transformation and  ingestion from 90+ data integration connectors</a:t>
            </a:r>
          </a:p>
        </p:txBody>
      </p:sp>
      <p:sp>
        <p:nvSpPr>
          <p:cNvPr id="20" name="TextBox 19">
            <a:extLst>
              <a:ext uri="{FF2B5EF4-FFF2-40B4-BE49-F238E27FC236}">
                <a16:creationId xmlns:a16="http://schemas.microsoft.com/office/drawing/2014/main" id="{3D6936F9-7C27-417D-B057-504A157DB17A}"/>
              </a:ext>
            </a:extLst>
          </p:cNvPr>
          <p:cNvSpPr txBox="1"/>
          <p:nvPr/>
        </p:nvSpPr>
        <p:spPr>
          <a:xfrm>
            <a:off x="9089024" y="3629018"/>
            <a:ext cx="2390286" cy="307777"/>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Leader in the Magic Quadrant for Business Intelligence and Analytics Platforms*</a:t>
            </a:r>
          </a:p>
        </p:txBody>
      </p:sp>
      <p:sp>
        <p:nvSpPr>
          <p:cNvPr id="21" name="TextBox 20">
            <a:extLst>
              <a:ext uri="{FF2B5EF4-FFF2-40B4-BE49-F238E27FC236}">
                <a16:creationId xmlns:a16="http://schemas.microsoft.com/office/drawing/2014/main" id="{E6823166-CDC1-494D-8E74-A9B26D4D0D45}"/>
              </a:ext>
            </a:extLst>
          </p:cNvPr>
          <p:cNvSpPr txBox="1"/>
          <p:nvPr/>
        </p:nvSpPr>
        <p:spPr>
          <a:xfrm>
            <a:off x="5975772" y="3629018"/>
            <a:ext cx="2092469" cy="307777"/>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Up to 14x faster and costs 94% less than other cloud providers</a:t>
            </a:r>
          </a:p>
        </p:txBody>
      </p:sp>
      <p:sp>
        <p:nvSpPr>
          <p:cNvPr id="22" name="TextBox 21">
            <a:extLst>
              <a:ext uri="{FF2B5EF4-FFF2-40B4-BE49-F238E27FC236}">
                <a16:creationId xmlns:a16="http://schemas.microsoft.com/office/drawing/2014/main" id="{40D2E93F-4EAD-427F-9F41-CCA03C52CF48}"/>
              </a:ext>
            </a:extLst>
          </p:cNvPr>
          <p:cNvSpPr txBox="1"/>
          <p:nvPr/>
        </p:nvSpPr>
        <p:spPr>
          <a:xfrm>
            <a:off x="6236406" y="5861278"/>
            <a:ext cx="2072250" cy="307777"/>
          </a:xfrm>
          <a:prstGeom prst="rect">
            <a:avLst/>
          </a:prstGeom>
          <a:noFill/>
        </p:spPr>
        <p:txBody>
          <a:bodyPr wrap="square" lIns="0" tIns="0" rIns="0" bIns="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sz="1000">
                <a:gradFill>
                  <a:gsLst>
                    <a:gs pos="2917">
                      <a:srgbClr val="1A1A1A"/>
                    </a:gs>
                    <a:gs pos="30000">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High performance data lake available in all 54 Azure regions</a:t>
            </a:r>
          </a:p>
        </p:txBody>
      </p:sp>
      <p:sp>
        <p:nvSpPr>
          <p:cNvPr id="23" name="TextBox 22">
            <a:extLst>
              <a:ext uri="{FF2B5EF4-FFF2-40B4-BE49-F238E27FC236}">
                <a16:creationId xmlns:a16="http://schemas.microsoft.com/office/drawing/2014/main" id="{F1DAC04D-3EC3-4BC4-9560-7A4069229FFC}"/>
              </a:ext>
            </a:extLst>
          </p:cNvPr>
          <p:cNvSpPr txBox="1"/>
          <p:nvPr/>
        </p:nvSpPr>
        <p:spPr>
          <a:xfrm>
            <a:off x="10346284" y="3001490"/>
            <a:ext cx="714426"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Power BI</a:t>
            </a:r>
          </a:p>
        </p:txBody>
      </p:sp>
      <p:sp>
        <p:nvSpPr>
          <p:cNvPr id="24" name="Freeform: Shape 23">
            <a:extLst>
              <a:ext uri="{FF2B5EF4-FFF2-40B4-BE49-F238E27FC236}">
                <a16:creationId xmlns:a16="http://schemas.microsoft.com/office/drawing/2014/main" id="{ECA4373E-57BE-43D0-9B0E-9D2535372E60}"/>
              </a:ext>
            </a:extLst>
          </p:cNvPr>
          <p:cNvSpPr>
            <a:spLocks noChangeAspect="1"/>
          </p:cNvSpPr>
          <p:nvPr/>
        </p:nvSpPr>
        <p:spPr bwMode="auto">
          <a:xfrm flipV="1">
            <a:off x="9597315" y="2935867"/>
            <a:ext cx="456306" cy="339887"/>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5" name="Picture 24" descr="A picture containing clock&#10;&#10;Description automatically generated">
            <a:extLst>
              <a:ext uri="{FF2B5EF4-FFF2-40B4-BE49-F238E27FC236}">
                <a16:creationId xmlns:a16="http://schemas.microsoft.com/office/drawing/2014/main" id="{0F9A94FF-A7A6-46D1-8CAF-A65108DFF416}"/>
              </a:ext>
            </a:extLst>
          </p:cNvPr>
          <p:cNvPicPr>
            <a:picLocks noChangeAspect="1"/>
          </p:cNvPicPr>
          <p:nvPr/>
        </p:nvPicPr>
        <p:blipFill>
          <a:blip r:embed="rId3"/>
          <a:stretch>
            <a:fillRect/>
          </a:stretch>
        </p:blipFill>
        <p:spPr>
          <a:xfrm>
            <a:off x="5776853" y="2871199"/>
            <a:ext cx="560860" cy="560860"/>
          </a:xfrm>
          <a:prstGeom prst="rect">
            <a:avLst/>
          </a:prstGeom>
        </p:spPr>
      </p:pic>
      <p:sp>
        <p:nvSpPr>
          <p:cNvPr id="26" name="TextBox 25">
            <a:extLst>
              <a:ext uri="{FF2B5EF4-FFF2-40B4-BE49-F238E27FC236}">
                <a16:creationId xmlns:a16="http://schemas.microsoft.com/office/drawing/2014/main" id="{97C019BA-59B7-4DBE-A2F7-F43F45903E22}"/>
              </a:ext>
            </a:extLst>
          </p:cNvPr>
          <p:cNvSpPr txBox="1"/>
          <p:nvPr/>
        </p:nvSpPr>
        <p:spPr>
          <a:xfrm>
            <a:off x="6396014" y="3001490"/>
            <a:ext cx="1958228"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Azure Synapse Analytics</a:t>
            </a:r>
          </a:p>
          <a:p>
            <a:r>
              <a:rPr lang="en-US" sz="1200">
                <a:solidFill>
                  <a:schemeClr val="tx1"/>
                </a:solidFill>
                <a:latin typeface="+mn-lt"/>
              </a:rPr>
              <a:t>(Data Warehouse)</a:t>
            </a:r>
          </a:p>
        </p:txBody>
      </p:sp>
      <p:sp>
        <p:nvSpPr>
          <p:cNvPr id="36" name="Rectangle 35">
            <a:extLst>
              <a:ext uri="{FF2B5EF4-FFF2-40B4-BE49-F238E27FC236}">
                <a16:creationId xmlns:a16="http://schemas.microsoft.com/office/drawing/2014/main" id="{29D01BA8-6D6B-4FCD-A308-FA27E2F65819}"/>
              </a:ext>
            </a:extLst>
          </p:cNvPr>
          <p:cNvSpPr>
            <a:spLocks noChangeArrowheads="1"/>
          </p:cNvSpPr>
          <p:nvPr/>
        </p:nvSpPr>
        <p:spPr bwMode="auto">
          <a:xfrm>
            <a:off x="3008048" y="2867476"/>
            <a:ext cx="50065" cy="5006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7" name="TextBox 36">
            <a:extLst>
              <a:ext uri="{FF2B5EF4-FFF2-40B4-BE49-F238E27FC236}">
                <a16:creationId xmlns:a16="http://schemas.microsoft.com/office/drawing/2014/main" id="{64151D54-C3B9-4D75-8635-FC88C756C388}"/>
              </a:ext>
            </a:extLst>
          </p:cNvPr>
          <p:cNvSpPr txBox="1"/>
          <p:nvPr/>
        </p:nvSpPr>
        <p:spPr>
          <a:xfrm>
            <a:off x="3295543" y="2640942"/>
            <a:ext cx="1542217" cy="1938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Azure Data Factory</a:t>
            </a:r>
          </a:p>
        </p:txBody>
      </p:sp>
      <p:sp>
        <p:nvSpPr>
          <p:cNvPr id="38" name="TextBox 37">
            <a:extLst>
              <a:ext uri="{FF2B5EF4-FFF2-40B4-BE49-F238E27FC236}">
                <a16:creationId xmlns:a16="http://schemas.microsoft.com/office/drawing/2014/main" id="{1B0A2455-EDA3-4441-B2AE-616BF13CFC43}"/>
              </a:ext>
            </a:extLst>
          </p:cNvPr>
          <p:cNvSpPr txBox="1"/>
          <p:nvPr/>
        </p:nvSpPr>
        <p:spPr>
          <a:xfrm>
            <a:off x="6337713" y="5578952"/>
            <a:ext cx="1989584"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Azure Data Lake Storage</a:t>
            </a:r>
          </a:p>
        </p:txBody>
      </p:sp>
      <p:pic>
        <p:nvPicPr>
          <p:cNvPr id="39" name="Graphic 38">
            <a:extLst>
              <a:ext uri="{FF2B5EF4-FFF2-40B4-BE49-F238E27FC236}">
                <a16:creationId xmlns:a16="http://schemas.microsoft.com/office/drawing/2014/main" id="{833C9F23-5912-4CBC-9DF4-326BCF8DC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25170" y="2503351"/>
            <a:ext cx="443486" cy="443486"/>
          </a:xfrm>
          <a:prstGeom prst="rect">
            <a:avLst/>
          </a:prstGeom>
        </p:spPr>
      </p:pic>
      <p:pic>
        <p:nvPicPr>
          <p:cNvPr id="40" name="Graphic 39">
            <a:extLst>
              <a:ext uri="{FF2B5EF4-FFF2-40B4-BE49-F238E27FC236}">
                <a16:creationId xmlns:a16="http://schemas.microsoft.com/office/drawing/2014/main" id="{965B372B-0AD6-40AC-823C-973FA30762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2840" y="5430241"/>
            <a:ext cx="445863" cy="491319"/>
          </a:xfrm>
          <a:prstGeom prst="rect">
            <a:avLst/>
          </a:prstGeom>
        </p:spPr>
      </p:pic>
      <p:grpSp>
        <p:nvGrpSpPr>
          <p:cNvPr id="41" name="Group 40">
            <a:extLst>
              <a:ext uri="{FF2B5EF4-FFF2-40B4-BE49-F238E27FC236}">
                <a16:creationId xmlns:a16="http://schemas.microsoft.com/office/drawing/2014/main" id="{2AE1504C-FF34-4ACC-B234-1CFE0B903EDC}"/>
              </a:ext>
            </a:extLst>
          </p:cNvPr>
          <p:cNvGrpSpPr/>
          <p:nvPr/>
        </p:nvGrpSpPr>
        <p:grpSpPr>
          <a:xfrm>
            <a:off x="207550" y="5112913"/>
            <a:ext cx="427983" cy="364076"/>
            <a:chOff x="265316" y="5131089"/>
            <a:chExt cx="793593" cy="675092"/>
          </a:xfrm>
        </p:grpSpPr>
        <p:grpSp>
          <p:nvGrpSpPr>
            <p:cNvPr id="42" name="Group 41">
              <a:extLst>
                <a:ext uri="{FF2B5EF4-FFF2-40B4-BE49-F238E27FC236}">
                  <a16:creationId xmlns:a16="http://schemas.microsoft.com/office/drawing/2014/main" id="{27A019CF-9CC4-43F2-967D-D818B9B8B518}"/>
                </a:ext>
              </a:extLst>
            </p:cNvPr>
            <p:cNvGrpSpPr/>
            <p:nvPr/>
          </p:nvGrpSpPr>
          <p:grpSpPr>
            <a:xfrm>
              <a:off x="265316" y="5131089"/>
              <a:ext cx="793593" cy="675092"/>
              <a:chOff x="2107244" y="1575258"/>
              <a:chExt cx="310993" cy="264555"/>
            </a:xfrm>
          </p:grpSpPr>
          <p:sp>
            <p:nvSpPr>
              <p:cNvPr id="48" name="Rectangle 9">
                <a:extLst>
                  <a:ext uri="{FF2B5EF4-FFF2-40B4-BE49-F238E27FC236}">
                    <a16:creationId xmlns:a16="http://schemas.microsoft.com/office/drawing/2014/main" id="{8F5DBBF9-65FC-4EAA-9DB6-C7F0E4D91AD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9" name="Group 48">
                <a:extLst>
                  <a:ext uri="{FF2B5EF4-FFF2-40B4-BE49-F238E27FC236}">
                    <a16:creationId xmlns:a16="http://schemas.microsoft.com/office/drawing/2014/main" id="{D09C5F55-D1A5-49B3-B8AF-DFD848BAF4C8}"/>
                  </a:ext>
                </a:extLst>
              </p:cNvPr>
              <p:cNvGrpSpPr/>
              <p:nvPr/>
            </p:nvGrpSpPr>
            <p:grpSpPr>
              <a:xfrm>
                <a:off x="2219774" y="1683758"/>
                <a:ext cx="104220" cy="99334"/>
                <a:chOff x="2219774" y="1683758"/>
                <a:chExt cx="104220" cy="99334"/>
              </a:xfrm>
            </p:grpSpPr>
            <p:sp>
              <p:nvSpPr>
                <p:cNvPr id="50" name="Freeform 14">
                  <a:extLst>
                    <a:ext uri="{FF2B5EF4-FFF2-40B4-BE49-F238E27FC236}">
                      <a16:creationId xmlns:a16="http://schemas.microsoft.com/office/drawing/2014/main" id="{8E48E1B5-0D24-4930-9A21-8C3D2F6DE9DB}"/>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1" name="Line 15">
                  <a:extLst>
                    <a:ext uri="{FF2B5EF4-FFF2-40B4-BE49-F238E27FC236}">
                      <a16:creationId xmlns:a16="http://schemas.microsoft.com/office/drawing/2014/main" id="{9356A958-A444-4D5B-A92E-50A3C4A6C8F8}"/>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sp>
          <p:nvSpPr>
            <p:cNvPr id="43" name="Rectangle 42">
              <a:extLst>
                <a:ext uri="{FF2B5EF4-FFF2-40B4-BE49-F238E27FC236}">
                  <a16:creationId xmlns:a16="http://schemas.microsoft.com/office/drawing/2014/main" id="{885B4E77-8C9F-4C03-8C8C-4C62BA199232}"/>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3D90F0C-7BA2-4BEE-8491-C9344D0D79F9}"/>
                </a:ext>
              </a:extLst>
            </p:cNvPr>
            <p:cNvGrpSpPr/>
            <p:nvPr/>
          </p:nvGrpSpPr>
          <p:grpSpPr>
            <a:xfrm>
              <a:off x="750755" y="5171384"/>
              <a:ext cx="242719" cy="60681"/>
              <a:chOff x="722201" y="5189927"/>
              <a:chExt cx="242719" cy="60681"/>
            </a:xfrm>
          </p:grpSpPr>
          <p:sp>
            <p:nvSpPr>
              <p:cNvPr id="45" name="Oval 11">
                <a:extLst>
                  <a:ext uri="{FF2B5EF4-FFF2-40B4-BE49-F238E27FC236}">
                    <a16:creationId xmlns:a16="http://schemas.microsoft.com/office/drawing/2014/main" id="{692FAD47-FE31-4F73-A324-D8DAF9759341}"/>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6" name="Oval 12">
                <a:extLst>
                  <a:ext uri="{FF2B5EF4-FFF2-40B4-BE49-F238E27FC236}">
                    <a16:creationId xmlns:a16="http://schemas.microsoft.com/office/drawing/2014/main" id="{D2FBDD74-5879-4DE6-9640-3507C92C6888}"/>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7" name="Oval 13">
                <a:extLst>
                  <a:ext uri="{FF2B5EF4-FFF2-40B4-BE49-F238E27FC236}">
                    <a16:creationId xmlns:a16="http://schemas.microsoft.com/office/drawing/2014/main" id="{BB206F67-9B78-4CD4-A838-29A94916F577}"/>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47F276E2-C814-49C4-BC6B-9B6C1F6543E4}"/>
              </a:ext>
            </a:extLst>
          </p:cNvPr>
          <p:cNvGrpSpPr/>
          <p:nvPr/>
        </p:nvGrpSpPr>
        <p:grpSpPr>
          <a:xfrm>
            <a:off x="209709" y="3456957"/>
            <a:ext cx="423664" cy="435948"/>
            <a:chOff x="425774" y="3428914"/>
            <a:chExt cx="423664" cy="435948"/>
          </a:xfrm>
        </p:grpSpPr>
        <p:sp>
          <p:nvSpPr>
            <p:cNvPr id="53" name="Rectangle 52">
              <a:extLst>
                <a:ext uri="{FF2B5EF4-FFF2-40B4-BE49-F238E27FC236}">
                  <a16:creationId xmlns:a16="http://schemas.microsoft.com/office/drawing/2014/main" id="{FF7D16FF-1F71-499A-BCC5-9146AB5AB958}"/>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54" name="Group 59">
              <a:extLst>
                <a:ext uri="{FF2B5EF4-FFF2-40B4-BE49-F238E27FC236}">
                  <a16:creationId xmlns:a16="http://schemas.microsoft.com/office/drawing/2014/main" id="{B6382F74-0034-4E34-822D-9C28AC9F3B46}"/>
                </a:ext>
              </a:extLst>
            </p:cNvPr>
            <p:cNvGrpSpPr>
              <a:grpSpLocks noChangeAspect="1"/>
            </p:cNvGrpSpPr>
            <p:nvPr/>
          </p:nvGrpSpPr>
          <p:grpSpPr bwMode="auto">
            <a:xfrm>
              <a:off x="492356" y="3507780"/>
              <a:ext cx="357082" cy="357082"/>
              <a:chOff x="4013" y="2783"/>
              <a:chExt cx="312" cy="312"/>
            </a:xfrm>
          </p:grpSpPr>
          <p:sp>
            <p:nvSpPr>
              <p:cNvPr id="55" name="AutoShape 58">
                <a:extLst>
                  <a:ext uri="{FF2B5EF4-FFF2-40B4-BE49-F238E27FC236}">
                    <a16:creationId xmlns:a16="http://schemas.microsoft.com/office/drawing/2014/main" id="{2EB4FFCA-144F-4EDC-85D9-319A2C4D97BA}"/>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6" name="Rectangle 60">
                <a:extLst>
                  <a:ext uri="{FF2B5EF4-FFF2-40B4-BE49-F238E27FC236}">
                    <a16:creationId xmlns:a16="http://schemas.microsoft.com/office/drawing/2014/main" id="{A1B15CC0-5885-46D1-B134-0E1D3C0921E6}"/>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7" name="Rectangle 61">
                <a:extLst>
                  <a:ext uri="{FF2B5EF4-FFF2-40B4-BE49-F238E27FC236}">
                    <a16:creationId xmlns:a16="http://schemas.microsoft.com/office/drawing/2014/main" id="{8D4E0421-98C6-413B-A7F9-CAF6F32C72F6}"/>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8" name="Freeform 62">
                <a:extLst>
                  <a:ext uri="{FF2B5EF4-FFF2-40B4-BE49-F238E27FC236}">
                    <a16:creationId xmlns:a16="http://schemas.microsoft.com/office/drawing/2014/main" id="{104DC277-DF52-4BFB-9690-6ED28E1E8D48}"/>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9" name="Oval 63">
                <a:extLst>
                  <a:ext uri="{FF2B5EF4-FFF2-40B4-BE49-F238E27FC236}">
                    <a16:creationId xmlns:a16="http://schemas.microsoft.com/office/drawing/2014/main" id="{CBC82CEB-02E8-4137-A555-843B07E8F4AC}"/>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60" name="Group 59">
            <a:extLst>
              <a:ext uri="{FF2B5EF4-FFF2-40B4-BE49-F238E27FC236}">
                <a16:creationId xmlns:a16="http://schemas.microsoft.com/office/drawing/2014/main" id="{DFEC91B7-9E05-4645-9D5C-7998239A782E}"/>
              </a:ext>
            </a:extLst>
          </p:cNvPr>
          <p:cNvGrpSpPr/>
          <p:nvPr/>
        </p:nvGrpSpPr>
        <p:grpSpPr>
          <a:xfrm>
            <a:off x="227434" y="4301607"/>
            <a:ext cx="388214" cy="427711"/>
            <a:chOff x="343593" y="4433674"/>
            <a:chExt cx="388214" cy="427711"/>
          </a:xfrm>
        </p:grpSpPr>
        <p:sp>
          <p:nvSpPr>
            <p:cNvPr id="61" name="Rectangle 60">
              <a:extLst>
                <a:ext uri="{FF2B5EF4-FFF2-40B4-BE49-F238E27FC236}">
                  <a16:creationId xmlns:a16="http://schemas.microsoft.com/office/drawing/2014/main" id="{EC512A96-545F-45EF-9798-FD38A9FFA4C5}"/>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2" name="document">
              <a:extLst>
                <a:ext uri="{FF2B5EF4-FFF2-40B4-BE49-F238E27FC236}">
                  <a16:creationId xmlns:a16="http://schemas.microsoft.com/office/drawing/2014/main" id="{2990D7DE-9A79-44E3-9EE2-F7D7D9E0F446}"/>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58C0156C-D59F-4239-9746-F12401BD8B28}"/>
              </a:ext>
            </a:extLst>
          </p:cNvPr>
          <p:cNvGrpSpPr/>
          <p:nvPr/>
        </p:nvGrpSpPr>
        <p:grpSpPr>
          <a:xfrm>
            <a:off x="264326" y="2673454"/>
            <a:ext cx="314430" cy="364076"/>
            <a:chOff x="305587" y="2721796"/>
            <a:chExt cx="314430" cy="364076"/>
          </a:xfrm>
        </p:grpSpPr>
        <p:sp>
          <p:nvSpPr>
            <p:cNvPr id="64" name="Rectangle 63">
              <a:extLst>
                <a:ext uri="{FF2B5EF4-FFF2-40B4-BE49-F238E27FC236}">
                  <a16:creationId xmlns:a16="http://schemas.microsoft.com/office/drawing/2014/main" id="{DF406987-EC2D-4FC4-A4AC-A7F2AA63526C}"/>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5" name="document_3">
              <a:extLst>
                <a:ext uri="{FF2B5EF4-FFF2-40B4-BE49-F238E27FC236}">
                  <a16:creationId xmlns:a16="http://schemas.microsoft.com/office/drawing/2014/main" id="{474ED08B-1325-4BB1-A0FB-3AE4AD1818B8}"/>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sp>
        <p:nvSpPr>
          <p:cNvPr id="66" name="Rectangle 65">
            <a:extLst>
              <a:ext uri="{FF2B5EF4-FFF2-40B4-BE49-F238E27FC236}">
                <a16:creationId xmlns:a16="http://schemas.microsoft.com/office/drawing/2014/main" id="{957DDEC4-5D7C-4AAC-9356-CF86FBC400B5}"/>
              </a:ext>
            </a:extLst>
          </p:cNvPr>
          <p:cNvSpPr/>
          <p:nvPr/>
        </p:nvSpPr>
        <p:spPr bwMode="auto">
          <a:xfrm>
            <a:off x="68752" y="2103808"/>
            <a:ext cx="1712193" cy="4065247"/>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603A7C42-D8B0-49C9-9811-DADA83CE3E17}"/>
              </a:ext>
            </a:extLst>
          </p:cNvPr>
          <p:cNvSpPr/>
          <p:nvPr/>
        </p:nvSpPr>
        <p:spPr bwMode="auto">
          <a:xfrm>
            <a:off x="2214244" y="4922706"/>
            <a:ext cx="9646829" cy="1383098"/>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EE881B22-7FBB-40A3-B5EB-EEB34B9C79D8}"/>
              </a:ext>
            </a:extLst>
          </p:cNvPr>
          <p:cNvSpPr/>
          <p:nvPr/>
        </p:nvSpPr>
        <p:spPr bwMode="auto">
          <a:xfrm>
            <a:off x="5459268" y="1880767"/>
            <a:ext cx="3110204" cy="2900697"/>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35FD6D16-EB6E-4EDC-81A4-6796498F0416}"/>
              </a:ext>
            </a:extLst>
          </p:cNvPr>
          <p:cNvCxnSpPr>
            <a:cxnSpLocks/>
          </p:cNvCxnSpPr>
          <p:nvPr/>
        </p:nvCxnSpPr>
        <p:spPr>
          <a:xfrm>
            <a:off x="1907832" y="5498808"/>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E070E3-E51B-48F2-BD0E-F2F682764D2A}"/>
              </a:ext>
            </a:extLst>
          </p:cNvPr>
          <p:cNvCxnSpPr>
            <a:cxnSpLocks/>
          </p:cNvCxnSpPr>
          <p:nvPr/>
        </p:nvCxnSpPr>
        <p:spPr>
          <a:xfrm>
            <a:off x="8354242" y="233749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F0A554-C199-4F14-B11A-3EC65DDDE603}"/>
              </a:ext>
            </a:extLst>
          </p:cNvPr>
          <p:cNvCxnSpPr>
            <a:cxnSpLocks/>
          </p:cNvCxnSpPr>
          <p:nvPr/>
        </p:nvCxnSpPr>
        <p:spPr>
          <a:xfrm flipV="1">
            <a:off x="7022007" y="4591858"/>
            <a:ext cx="0" cy="465579"/>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50F0D21-0718-44CF-9302-A9E13DCEFF3E}"/>
              </a:ext>
            </a:extLst>
          </p:cNvPr>
          <p:cNvSpPr txBox="1"/>
          <p:nvPr/>
        </p:nvSpPr>
        <p:spPr>
          <a:xfrm>
            <a:off x="3272096" y="4175131"/>
            <a:ext cx="1701948" cy="123111"/>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Up to 10x faster than vanilla Spark</a:t>
            </a:r>
          </a:p>
        </p:txBody>
      </p:sp>
      <p:sp>
        <p:nvSpPr>
          <p:cNvPr id="71" name="TextBox 70">
            <a:extLst>
              <a:ext uri="{FF2B5EF4-FFF2-40B4-BE49-F238E27FC236}">
                <a16:creationId xmlns:a16="http://schemas.microsoft.com/office/drawing/2014/main" id="{565AEB83-19B8-49CB-90B9-52B58A794A27}"/>
              </a:ext>
            </a:extLst>
          </p:cNvPr>
          <p:cNvSpPr txBox="1"/>
          <p:nvPr/>
        </p:nvSpPr>
        <p:spPr>
          <a:xfrm>
            <a:off x="3239699" y="3808213"/>
            <a:ext cx="1372171"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dirty="0">
                <a:solidFill>
                  <a:schemeClr val="tx1"/>
                </a:solidFill>
              </a:rPr>
              <a:t>Azure Databricks</a:t>
            </a:r>
          </a:p>
          <a:p>
            <a:r>
              <a:rPr lang="en-US" sz="1200" dirty="0">
                <a:solidFill>
                  <a:schemeClr val="tx1"/>
                </a:solidFill>
                <a:latin typeface="+mn-lt"/>
              </a:rPr>
              <a:t>(Data prep)</a:t>
            </a:r>
          </a:p>
        </p:txBody>
      </p:sp>
      <p:grpSp>
        <p:nvGrpSpPr>
          <p:cNvPr id="72" name="Group 4">
            <a:extLst>
              <a:ext uri="{FF2B5EF4-FFF2-40B4-BE49-F238E27FC236}">
                <a16:creationId xmlns:a16="http://schemas.microsoft.com/office/drawing/2014/main" id="{C44435B6-6CE2-4B4A-8684-E9D2AC1B3779}"/>
              </a:ext>
            </a:extLst>
          </p:cNvPr>
          <p:cNvGrpSpPr>
            <a:grpSpLocks noChangeAspect="1"/>
          </p:cNvGrpSpPr>
          <p:nvPr/>
        </p:nvGrpSpPr>
        <p:grpSpPr bwMode="auto">
          <a:xfrm>
            <a:off x="2708334" y="3790409"/>
            <a:ext cx="417512" cy="476250"/>
            <a:chOff x="1937" y="2617"/>
            <a:chExt cx="263" cy="300"/>
          </a:xfrm>
        </p:grpSpPr>
        <p:sp>
          <p:nvSpPr>
            <p:cNvPr id="73" name="AutoShape 3">
              <a:extLst>
                <a:ext uri="{FF2B5EF4-FFF2-40B4-BE49-F238E27FC236}">
                  <a16:creationId xmlns:a16="http://schemas.microsoft.com/office/drawing/2014/main" id="{DBC806B2-E882-4E0E-89C3-E07E1127B625}"/>
                </a:ext>
              </a:extLst>
            </p:cNvPr>
            <p:cNvSpPr>
              <a:spLocks noChangeAspect="1" noChangeArrowheads="1" noTextEdit="1"/>
            </p:cNvSpPr>
            <p:nvPr/>
          </p:nvSpPr>
          <p:spPr bwMode="auto">
            <a:xfrm>
              <a:off x="1937" y="2617"/>
              <a:ext cx="26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4" name="Freeform 5">
              <a:extLst>
                <a:ext uri="{FF2B5EF4-FFF2-40B4-BE49-F238E27FC236}">
                  <a16:creationId xmlns:a16="http://schemas.microsoft.com/office/drawing/2014/main" id="{91F5A621-BB60-480F-BD0B-48CD7C93EB31}"/>
                </a:ext>
              </a:extLst>
            </p:cNvPr>
            <p:cNvSpPr>
              <a:spLocks/>
            </p:cNvSpPr>
            <p:nvPr/>
          </p:nvSpPr>
          <p:spPr bwMode="auto">
            <a:xfrm>
              <a:off x="1937" y="2792"/>
              <a:ext cx="265" cy="125"/>
            </a:xfrm>
            <a:custGeom>
              <a:avLst/>
              <a:gdLst>
                <a:gd name="T0" fmla="*/ 0 w 265"/>
                <a:gd name="T1" fmla="*/ 0 h 125"/>
                <a:gd name="T2" fmla="*/ 0 w 265"/>
                <a:gd name="T3" fmla="*/ 48 h 125"/>
                <a:gd name="T4" fmla="*/ 133 w 265"/>
                <a:gd name="T5" fmla="*/ 125 h 125"/>
                <a:gd name="T6" fmla="*/ 265 w 265"/>
                <a:gd name="T7" fmla="*/ 48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48"/>
                  </a:lnTo>
                  <a:lnTo>
                    <a:pt x="133" y="125"/>
                  </a:lnTo>
                  <a:lnTo>
                    <a:pt x="265" y="48"/>
                  </a:lnTo>
                  <a:lnTo>
                    <a:pt x="265" y="0"/>
                  </a:lnTo>
                  <a:lnTo>
                    <a:pt x="0" y="0"/>
                  </a:lnTo>
                  <a:close/>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5" name="Freeform 6">
              <a:extLst>
                <a:ext uri="{FF2B5EF4-FFF2-40B4-BE49-F238E27FC236}">
                  <a16:creationId xmlns:a16="http://schemas.microsoft.com/office/drawing/2014/main" id="{0D9F6A58-26C4-4DBE-B951-D4707913764D}"/>
                </a:ext>
              </a:extLst>
            </p:cNvPr>
            <p:cNvSpPr>
              <a:spLocks/>
            </p:cNvSpPr>
            <p:nvPr/>
          </p:nvSpPr>
          <p:spPr bwMode="auto">
            <a:xfrm>
              <a:off x="2070" y="2792"/>
              <a:ext cx="132" cy="125"/>
            </a:xfrm>
            <a:custGeom>
              <a:avLst/>
              <a:gdLst>
                <a:gd name="T0" fmla="*/ 0 w 132"/>
                <a:gd name="T1" fmla="*/ 0 h 125"/>
                <a:gd name="T2" fmla="*/ 0 w 132"/>
                <a:gd name="T3" fmla="*/ 125 h 125"/>
                <a:gd name="T4" fmla="*/ 132 w 132"/>
                <a:gd name="T5" fmla="*/ 48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48"/>
                  </a:lnTo>
                  <a:lnTo>
                    <a:pt x="132" y="0"/>
                  </a:lnTo>
                  <a:lnTo>
                    <a:pt x="0" y="0"/>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6" name="Freeform 7">
              <a:extLst>
                <a:ext uri="{FF2B5EF4-FFF2-40B4-BE49-F238E27FC236}">
                  <a16:creationId xmlns:a16="http://schemas.microsoft.com/office/drawing/2014/main" id="{3A861586-9512-4F0C-BF61-E9565CA216D5}"/>
                </a:ext>
              </a:extLst>
            </p:cNvPr>
            <p:cNvSpPr>
              <a:spLocks/>
            </p:cNvSpPr>
            <p:nvPr/>
          </p:nvSpPr>
          <p:spPr bwMode="auto">
            <a:xfrm>
              <a:off x="1937" y="27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7" name="Freeform 8">
              <a:extLst>
                <a:ext uri="{FF2B5EF4-FFF2-40B4-BE49-F238E27FC236}">
                  <a16:creationId xmlns:a16="http://schemas.microsoft.com/office/drawing/2014/main" id="{69F57A7D-D11A-4B20-96CA-A572C5662CF3}"/>
                </a:ext>
              </a:extLst>
            </p:cNvPr>
            <p:cNvSpPr>
              <a:spLocks/>
            </p:cNvSpPr>
            <p:nvPr/>
          </p:nvSpPr>
          <p:spPr bwMode="auto">
            <a:xfrm>
              <a:off x="1937" y="2692"/>
              <a:ext cx="265" cy="125"/>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8" name="Freeform 9">
              <a:extLst>
                <a:ext uri="{FF2B5EF4-FFF2-40B4-BE49-F238E27FC236}">
                  <a16:creationId xmlns:a16="http://schemas.microsoft.com/office/drawing/2014/main" id="{2932321A-3C21-43CD-AF27-A0048272B164}"/>
                </a:ext>
              </a:extLst>
            </p:cNvPr>
            <p:cNvSpPr>
              <a:spLocks/>
            </p:cNvSpPr>
            <p:nvPr/>
          </p:nvSpPr>
          <p:spPr bwMode="auto">
            <a:xfrm>
              <a:off x="2070" y="2692"/>
              <a:ext cx="132" cy="125"/>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9" name="Freeform 10">
              <a:extLst>
                <a:ext uri="{FF2B5EF4-FFF2-40B4-BE49-F238E27FC236}">
                  <a16:creationId xmlns:a16="http://schemas.microsoft.com/office/drawing/2014/main" id="{54B4EA82-EE80-487D-804D-56C0AA844182}"/>
                </a:ext>
              </a:extLst>
            </p:cNvPr>
            <p:cNvSpPr>
              <a:spLocks/>
            </p:cNvSpPr>
            <p:nvPr/>
          </p:nvSpPr>
          <p:spPr bwMode="auto">
            <a:xfrm>
              <a:off x="1937" y="26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69" name="Rectangle 68">
            <a:extLst>
              <a:ext uri="{FF2B5EF4-FFF2-40B4-BE49-F238E27FC236}">
                <a16:creationId xmlns:a16="http://schemas.microsoft.com/office/drawing/2014/main" id="{C2AC7B59-43E3-4380-A8F2-B163A719631C}"/>
              </a:ext>
            </a:extLst>
          </p:cNvPr>
          <p:cNvSpPr/>
          <p:nvPr/>
        </p:nvSpPr>
        <p:spPr bwMode="auto">
          <a:xfrm>
            <a:off x="2205989" y="1875042"/>
            <a:ext cx="3110204" cy="2900697"/>
          </a:xfrm>
          <a:prstGeom prst="rect">
            <a:avLst/>
          </a:prstGeom>
          <a:solidFill>
            <a:srgbClr val="FFFFFF">
              <a:alpha val="7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595A3A2A-1F2F-44CE-BFAA-BBFACE774DD2}"/>
              </a:ext>
            </a:extLst>
          </p:cNvPr>
          <p:cNvCxnSpPr>
            <a:cxnSpLocks/>
          </p:cNvCxnSpPr>
          <p:nvPr/>
        </p:nvCxnSpPr>
        <p:spPr>
          <a:xfrm>
            <a:off x="1907832" y="2410979"/>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F905CE8-0369-4667-824C-A05DF5DD87F1}"/>
              </a:ext>
            </a:extLst>
          </p:cNvPr>
          <p:cNvCxnSpPr>
            <a:cxnSpLocks/>
          </p:cNvCxnSpPr>
          <p:nvPr/>
        </p:nvCxnSpPr>
        <p:spPr>
          <a:xfrm>
            <a:off x="5017770" y="234168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942957F-6F67-44BE-A9F1-9603833DF384}"/>
              </a:ext>
            </a:extLst>
          </p:cNvPr>
          <p:cNvCxnSpPr>
            <a:cxnSpLocks/>
          </p:cNvCxnSpPr>
          <p:nvPr/>
        </p:nvCxnSpPr>
        <p:spPr>
          <a:xfrm>
            <a:off x="4726271" y="4633266"/>
            <a:ext cx="0" cy="424171"/>
          </a:xfrm>
          <a:prstGeom prst="straightConnector1">
            <a:avLst/>
          </a:prstGeom>
          <a:ln w="19050">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5398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dirty="0">
                <a:cs typeface="Segoe UI"/>
              </a:rPr>
              <a:t>Advanced Analytics patterns</a:t>
            </a:r>
            <a:endParaRPr lang="en-US" sz="3600" dirty="0"/>
          </a:p>
        </p:txBody>
      </p:sp>
    </p:spTree>
    <p:custDataLst>
      <p:tags r:id="rId1"/>
    </p:custDataLst>
    <p:extLst>
      <p:ext uri="{BB962C8B-B14F-4D97-AF65-F5344CB8AC3E}">
        <p14:creationId xmlns:p14="http://schemas.microsoft.com/office/powerpoint/2010/main" val="21829862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424" y="222583"/>
            <a:ext cx="11336039" cy="758022"/>
          </a:xfrm>
        </p:spPr>
        <p:txBody>
          <a:bodyPr/>
          <a:lstStyle/>
          <a:p>
            <a:r>
              <a:rPr lang="en-US" dirty="0"/>
              <a:t>The evolving world of Analytics</a:t>
            </a:r>
          </a:p>
        </p:txBody>
      </p:sp>
      <p:sp>
        <p:nvSpPr>
          <p:cNvPr id="37" name="Rectangle 36">
            <a:extLst>
              <a:ext uri="{FF2B5EF4-FFF2-40B4-BE49-F238E27FC236}">
                <a16:creationId xmlns:a16="http://schemas.microsoft.com/office/drawing/2014/main" id="{4C05B124-075D-473E-AA6C-15F676F83383}"/>
              </a:ext>
            </a:extLst>
          </p:cNvPr>
          <p:cNvSpPr/>
          <p:nvPr/>
        </p:nvSpPr>
        <p:spPr bwMode="auto">
          <a:xfrm>
            <a:off x="1815985" y="1285659"/>
            <a:ext cx="2286000" cy="2011680"/>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Descriptive</a:t>
            </a:r>
          </a:p>
          <a:p>
            <a:pPr algn="ctr" defTabSz="932472" fontAlgn="base">
              <a:lnSpc>
                <a:spcPct val="90000"/>
              </a:lnSpc>
              <a:spcBef>
                <a:spcPct val="0"/>
              </a:spcBef>
              <a:spcAft>
                <a:spcPct val="0"/>
              </a:spcAft>
            </a:pPr>
            <a:endParaRPr lang="en-US" sz="1600" dirty="0">
              <a:latin typeface="+mj-lt"/>
            </a:endParaRPr>
          </a:p>
        </p:txBody>
      </p:sp>
      <p:sp>
        <p:nvSpPr>
          <p:cNvPr id="40" name="TextBox 39">
            <a:extLst>
              <a:ext uri="{FF2B5EF4-FFF2-40B4-BE49-F238E27FC236}">
                <a16:creationId xmlns:a16="http://schemas.microsoft.com/office/drawing/2014/main" id="{B5E971CE-27F6-412C-895D-7AC72BE486DA}"/>
              </a:ext>
            </a:extLst>
          </p:cNvPr>
          <p:cNvSpPr txBox="1"/>
          <p:nvPr/>
        </p:nvSpPr>
        <p:spPr>
          <a:xfrm>
            <a:off x="8820921" y="3602394"/>
            <a:ext cx="3212189" cy="566656"/>
          </a:xfrm>
          <a:prstGeom prst="rect">
            <a:avLst/>
          </a:prstGeom>
          <a:noFill/>
        </p:spPr>
        <p:txBody>
          <a:bodyPr wrap="square" lIns="0" tIns="143428" rIns="179285" bIns="143428" rtlCol="0">
            <a:spAutoFit/>
          </a:bodyPr>
          <a:lstStyle/>
          <a:p>
            <a:pPr lvl="0">
              <a:lnSpc>
                <a:spcPct val="90000"/>
              </a:lnSpc>
              <a:spcAft>
                <a:spcPts val="588"/>
              </a:spcAft>
              <a:defRPr/>
            </a:pPr>
            <a:endParaRPr lang="en-US" sz="2000">
              <a:solidFill>
                <a:srgbClr val="0078D7"/>
              </a:solidFill>
              <a:latin typeface="+mj-lt"/>
            </a:endParaRPr>
          </a:p>
        </p:txBody>
      </p:sp>
      <p:sp>
        <p:nvSpPr>
          <p:cNvPr id="35" name="Rectangle 34">
            <a:extLst>
              <a:ext uri="{FF2B5EF4-FFF2-40B4-BE49-F238E27FC236}">
                <a16:creationId xmlns:a16="http://schemas.microsoft.com/office/drawing/2014/main" id="{37A88705-DA66-414C-90A3-7E94EE5DA7B6}"/>
              </a:ext>
            </a:extLst>
          </p:cNvPr>
          <p:cNvSpPr/>
          <p:nvPr/>
        </p:nvSpPr>
        <p:spPr bwMode="auto">
          <a:xfrm>
            <a:off x="4639739" y="1285659"/>
            <a:ext cx="2286000" cy="2011680"/>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Diagnostic</a:t>
            </a:r>
          </a:p>
        </p:txBody>
      </p:sp>
      <p:sp>
        <p:nvSpPr>
          <p:cNvPr id="39" name="Rectangle 38">
            <a:extLst>
              <a:ext uri="{FF2B5EF4-FFF2-40B4-BE49-F238E27FC236}">
                <a16:creationId xmlns:a16="http://schemas.microsoft.com/office/drawing/2014/main" id="{B14F3EBA-CD0E-4BDE-8633-72E88BDD0705}"/>
              </a:ext>
            </a:extLst>
          </p:cNvPr>
          <p:cNvSpPr/>
          <p:nvPr/>
        </p:nvSpPr>
        <p:spPr bwMode="auto">
          <a:xfrm>
            <a:off x="7463493" y="1285659"/>
            <a:ext cx="2286000" cy="2011680"/>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Predictive</a:t>
            </a:r>
          </a:p>
        </p:txBody>
      </p:sp>
      <p:sp>
        <p:nvSpPr>
          <p:cNvPr id="44" name="Rectangle 43">
            <a:extLst>
              <a:ext uri="{FF2B5EF4-FFF2-40B4-BE49-F238E27FC236}">
                <a16:creationId xmlns:a16="http://schemas.microsoft.com/office/drawing/2014/main" id="{D0C6BBCC-C7B6-4CF2-828E-4BD8F56AFC23}"/>
              </a:ext>
            </a:extLst>
          </p:cNvPr>
          <p:cNvSpPr/>
          <p:nvPr/>
        </p:nvSpPr>
        <p:spPr bwMode="auto">
          <a:xfrm>
            <a:off x="3098322" y="3835093"/>
            <a:ext cx="2286000" cy="2011680"/>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Prescriptive</a:t>
            </a:r>
          </a:p>
        </p:txBody>
      </p:sp>
      <p:sp>
        <p:nvSpPr>
          <p:cNvPr id="45" name="Rectangle 44">
            <a:extLst>
              <a:ext uri="{FF2B5EF4-FFF2-40B4-BE49-F238E27FC236}">
                <a16:creationId xmlns:a16="http://schemas.microsoft.com/office/drawing/2014/main" id="{128A07B4-02C9-42C9-82D3-9F6D6230C42D}"/>
              </a:ext>
            </a:extLst>
          </p:cNvPr>
          <p:cNvSpPr/>
          <p:nvPr/>
        </p:nvSpPr>
        <p:spPr bwMode="auto">
          <a:xfrm>
            <a:off x="5922076" y="3835093"/>
            <a:ext cx="2286000" cy="2011680"/>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Cognitive</a:t>
            </a:r>
          </a:p>
        </p:txBody>
      </p:sp>
      <p:pic>
        <p:nvPicPr>
          <p:cNvPr id="47" name="Graphic 46" descr="Head with gears">
            <a:extLst>
              <a:ext uri="{FF2B5EF4-FFF2-40B4-BE49-F238E27FC236}">
                <a16:creationId xmlns:a16="http://schemas.microsoft.com/office/drawing/2014/main" id="{5920A2DF-4290-4929-9452-0E9D8958CD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35067" y="4460815"/>
            <a:ext cx="914400" cy="914400"/>
          </a:xfrm>
          <a:prstGeom prst="rect">
            <a:avLst/>
          </a:prstGeom>
        </p:spPr>
      </p:pic>
      <p:pic>
        <p:nvPicPr>
          <p:cNvPr id="48" name="Graphic 47" descr="Eye">
            <a:extLst>
              <a:ext uri="{FF2B5EF4-FFF2-40B4-BE49-F238E27FC236}">
                <a16:creationId xmlns:a16="http://schemas.microsoft.com/office/drawing/2014/main" id="{05A6577D-DEBB-4E62-8AA6-5D5CBEFA5D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86751" y="4453320"/>
            <a:ext cx="914400" cy="914400"/>
          </a:xfrm>
          <a:prstGeom prst="rect">
            <a:avLst/>
          </a:prstGeom>
        </p:spPr>
      </p:pic>
      <p:pic>
        <p:nvPicPr>
          <p:cNvPr id="49" name="Graphic 48" descr="Playbook">
            <a:extLst>
              <a:ext uri="{FF2B5EF4-FFF2-40B4-BE49-F238E27FC236}">
                <a16:creationId xmlns:a16="http://schemas.microsoft.com/office/drawing/2014/main" id="{5E3B6D54-0484-413F-A9F7-DF1D0ABE43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33611" y="4453320"/>
            <a:ext cx="914400" cy="914400"/>
          </a:xfrm>
          <a:prstGeom prst="rect">
            <a:avLst/>
          </a:prstGeom>
        </p:spPr>
      </p:pic>
      <p:pic>
        <p:nvPicPr>
          <p:cNvPr id="50" name="Graphic 49" descr="Bullseye">
            <a:extLst>
              <a:ext uri="{FF2B5EF4-FFF2-40B4-BE49-F238E27FC236}">
                <a16:creationId xmlns:a16="http://schemas.microsoft.com/office/drawing/2014/main" id="{1408B91E-1E92-4623-9142-1B29D1C9DE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9145" y="4453320"/>
            <a:ext cx="914400" cy="914400"/>
          </a:xfrm>
          <a:prstGeom prst="rect">
            <a:avLst/>
          </a:prstGeom>
        </p:spPr>
      </p:pic>
      <p:pic>
        <p:nvPicPr>
          <p:cNvPr id="51" name="Graphic 50" descr="Upward trend">
            <a:extLst>
              <a:ext uri="{FF2B5EF4-FFF2-40B4-BE49-F238E27FC236}">
                <a16:creationId xmlns:a16="http://schemas.microsoft.com/office/drawing/2014/main" id="{150CD009-3117-4B77-8C7B-03DCCC4F1AD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38809" y="1875230"/>
            <a:ext cx="914400" cy="914400"/>
          </a:xfrm>
          <a:prstGeom prst="rect">
            <a:avLst/>
          </a:prstGeom>
        </p:spPr>
      </p:pic>
      <p:sp>
        <p:nvSpPr>
          <p:cNvPr id="52" name="Freeform 218">
            <a:extLst>
              <a:ext uri="{FF2B5EF4-FFF2-40B4-BE49-F238E27FC236}">
                <a16:creationId xmlns:a16="http://schemas.microsoft.com/office/drawing/2014/main" id="{A0B64385-92A1-4E96-BCCE-506AE4C4524B}"/>
              </a:ext>
            </a:extLst>
          </p:cNvPr>
          <p:cNvSpPr/>
          <p:nvPr/>
        </p:nvSpPr>
        <p:spPr bwMode="auto">
          <a:xfrm>
            <a:off x="7724213" y="2081868"/>
            <a:ext cx="553876" cy="538957"/>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571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pic>
        <p:nvPicPr>
          <p:cNvPr id="53" name="Graphic 52" descr="Gauge">
            <a:extLst>
              <a:ext uri="{FF2B5EF4-FFF2-40B4-BE49-F238E27FC236}">
                <a16:creationId xmlns:a16="http://schemas.microsoft.com/office/drawing/2014/main" id="{2260F916-0F93-4540-AB44-E0238B3AFEA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00654" y="1906538"/>
            <a:ext cx="914400" cy="914400"/>
          </a:xfrm>
          <a:prstGeom prst="rect">
            <a:avLst/>
          </a:prstGeom>
        </p:spPr>
      </p:pic>
      <p:pic>
        <p:nvPicPr>
          <p:cNvPr id="54" name="Graphic 53" descr="Research">
            <a:extLst>
              <a:ext uri="{FF2B5EF4-FFF2-40B4-BE49-F238E27FC236}">
                <a16:creationId xmlns:a16="http://schemas.microsoft.com/office/drawing/2014/main" id="{547847E0-046C-4E76-AA3F-E707E413CF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22076" y="2023416"/>
            <a:ext cx="914400" cy="914400"/>
          </a:xfrm>
          <a:prstGeom prst="rect">
            <a:avLst/>
          </a:prstGeom>
        </p:spPr>
      </p:pic>
      <p:pic>
        <p:nvPicPr>
          <p:cNvPr id="55" name="Graphic 54" descr="Bar chart">
            <a:extLst>
              <a:ext uri="{FF2B5EF4-FFF2-40B4-BE49-F238E27FC236}">
                <a16:creationId xmlns:a16="http://schemas.microsoft.com/office/drawing/2014/main" id="{65597403-6A6B-4379-B1EA-5F2C004EDDE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97275" y="1902190"/>
            <a:ext cx="914400" cy="914400"/>
          </a:xfrm>
          <a:prstGeom prst="rect">
            <a:avLst/>
          </a:prstGeom>
        </p:spPr>
      </p:pic>
      <p:pic>
        <p:nvPicPr>
          <p:cNvPr id="56" name="Graphic 55" descr="Pie chart">
            <a:extLst>
              <a:ext uri="{FF2B5EF4-FFF2-40B4-BE49-F238E27FC236}">
                <a16:creationId xmlns:a16="http://schemas.microsoft.com/office/drawing/2014/main" id="{94EE1199-69E5-48DB-80BC-58B15268A1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958985" y="1902190"/>
            <a:ext cx="914400" cy="914400"/>
          </a:xfrm>
          <a:prstGeom prst="rect">
            <a:avLst/>
          </a:prstGeom>
        </p:spPr>
      </p:pic>
    </p:spTree>
    <p:custDataLst>
      <p:tags r:id="rId1"/>
    </p:custDataLst>
    <p:extLst>
      <p:ext uri="{BB962C8B-B14F-4D97-AF65-F5344CB8AC3E}">
        <p14:creationId xmlns:p14="http://schemas.microsoft.com/office/powerpoint/2010/main" val="232950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424" y="222583"/>
            <a:ext cx="11336039" cy="758022"/>
          </a:xfrm>
        </p:spPr>
        <p:txBody>
          <a:bodyPr/>
          <a:lstStyle/>
          <a:p>
            <a:r>
              <a:rPr lang="en-US" dirty="0"/>
              <a:t>Advanced Analytics patterns</a:t>
            </a:r>
          </a:p>
        </p:txBody>
      </p:sp>
      <p:sp>
        <p:nvSpPr>
          <p:cNvPr id="35" name="Rectangle 34">
            <a:extLst>
              <a:ext uri="{FF2B5EF4-FFF2-40B4-BE49-F238E27FC236}">
                <a16:creationId xmlns:a16="http://schemas.microsoft.com/office/drawing/2014/main" id="{D29802F0-FA39-43ED-ABF9-B46DFC69ADC6}"/>
              </a:ext>
            </a:extLst>
          </p:cNvPr>
          <p:cNvSpPr/>
          <p:nvPr/>
        </p:nvSpPr>
        <p:spPr bwMode="auto">
          <a:xfrm>
            <a:off x="563509" y="2069435"/>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Modern data warehouse</a:t>
            </a:r>
          </a:p>
          <a:p>
            <a:pPr algn="ctr" defTabSz="932472" fontAlgn="base">
              <a:lnSpc>
                <a:spcPct val="90000"/>
              </a:lnSpc>
              <a:spcBef>
                <a:spcPct val="0"/>
              </a:spcBef>
              <a:spcAft>
                <a:spcPct val="0"/>
              </a:spcAft>
            </a:pPr>
            <a:endParaRPr lang="en-US" sz="1600" dirty="0">
              <a:latin typeface="+mj-lt"/>
            </a:endParaRPr>
          </a:p>
        </p:txBody>
      </p:sp>
      <p:sp>
        <p:nvSpPr>
          <p:cNvPr id="44" name="TextBox 43">
            <a:extLst>
              <a:ext uri="{FF2B5EF4-FFF2-40B4-BE49-F238E27FC236}">
                <a16:creationId xmlns:a16="http://schemas.microsoft.com/office/drawing/2014/main" id="{5B61A031-0EB2-4DEA-B82C-D25AAE55AA73}"/>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endParaRPr lang="en-US" sz="2000">
              <a:solidFill>
                <a:srgbClr val="0078D7"/>
              </a:solidFill>
              <a:latin typeface="+mj-lt"/>
            </a:endParaRPr>
          </a:p>
        </p:txBody>
      </p:sp>
      <p:sp>
        <p:nvSpPr>
          <p:cNvPr id="45" name="TextBox 44">
            <a:extLst>
              <a:ext uri="{FF2B5EF4-FFF2-40B4-BE49-F238E27FC236}">
                <a16:creationId xmlns:a16="http://schemas.microsoft.com/office/drawing/2014/main" id="{A2801FB2-01E4-4E29-8E02-C073033678C5}"/>
              </a:ext>
            </a:extLst>
          </p:cNvPr>
          <p:cNvSpPr txBox="1"/>
          <p:nvPr/>
        </p:nvSpPr>
        <p:spPr>
          <a:xfrm>
            <a:off x="730130" y="4027839"/>
            <a:ext cx="2869408" cy="843655"/>
          </a:xfrm>
          <a:prstGeom prst="rect">
            <a:avLst/>
          </a:prstGeom>
          <a:noFill/>
        </p:spPr>
        <p:txBody>
          <a:bodyPr wrap="square" lIns="0" tIns="143428" rIns="179285" bIns="143428" rtlCol="0">
            <a:spAutoFit/>
          </a:bodyPr>
          <a:lstStyle/>
          <a:p>
            <a:pPr lvl="0" algn="ctr">
              <a:spcAft>
                <a:spcPts val="1200"/>
              </a:spcAft>
              <a:defRPr/>
            </a:pPr>
            <a:r>
              <a:rPr lang="en-US" sz="1200" dirty="0"/>
              <a:t>“Integrate all our data—including Big Data—with our data warehouse for analytics and reporting”</a:t>
            </a:r>
          </a:p>
        </p:txBody>
      </p:sp>
      <p:sp>
        <p:nvSpPr>
          <p:cNvPr id="46" name="TextBox 45">
            <a:extLst>
              <a:ext uri="{FF2B5EF4-FFF2-40B4-BE49-F238E27FC236}">
                <a16:creationId xmlns:a16="http://schemas.microsoft.com/office/drawing/2014/main" id="{3A11C2A9-E66A-4EBC-A7D0-DB8F00754023}"/>
              </a:ext>
            </a:extLst>
          </p:cNvPr>
          <p:cNvSpPr txBox="1"/>
          <p:nvPr/>
        </p:nvSpPr>
        <p:spPr>
          <a:xfrm>
            <a:off x="8820921" y="3602394"/>
            <a:ext cx="3212189" cy="566656"/>
          </a:xfrm>
          <a:prstGeom prst="rect">
            <a:avLst/>
          </a:prstGeom>
          <a:noFill/>
        </p:spPr>
        <p:txBody>
          <a:bodyPr wrap="square" lIns="0" tIns="143428" rIns="179285" bIns="143428" rtlCol="0">
            <a:spAutoFit/>
          </a:bodyPr>
          <a:lstStyle/>
          <a:p>
            <a:pPr lvl="0">
              <a:lnSpc>
                <a:spcPct val="90000"/>
              </a:lnSpc>
              <a:spcAft>
                <a:spcPts val="588"/>
              </a:spcAft>
              <a:defRPr/>
            </a:pPr>
            <a:endParaRPr lang="en-US" sz="2000">
              <a:solidFill>
                <a:srgbClr val="0078D7"/>
              </a:solidFill>
              <a:latin typeface="+mj-lt"/>
            </a:endParaRPr>
          </a:p>
        </p:txBody>
      </p:sp>
      <p:sp>
        <p:nvSpPr>
          <p:cNvPr id="47" name="Arrow: Chevron 46">
            <a:extLst>
              <a:ext uri="{FF2B5EF4-FFF2-40B4-BE49-F238E27FC236}">
                <a16:creationId xmlns:a16="http://schemas.microsoft.com/office/drawing/2014/main" id="{8529C4F1-7FF9-407E-8228-DF4257504C20}"/>
              </a:ext>
            </a:extLst>
          </p:cNvPr>
          <p:cNvSpPr/>
          <p:nvPr/>
        </p:nvSpPr>
        <p:spPr bwMode="auto">
          <a:xfrm>
            <a:off x="3915506" y="3188865"/>
            <a:ext cx="357265" cy="661837"/>
          </a:xfrm>
          <a:prstGeom prst="chevr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Arrow: Chevron 47">
            <a:extLst>
              <a:ext uri="{FF2B5EF4-FFF2-40B4-BE49-F238E27FC236}">
                <a16:creationId xmlns:a16="http://schemas.microsoft.com/office/drawing/2014/main" id="{650A5E61-C428-4A44-B9A8-5D76511537E7}"/>
              </a:ext>
            </a:extLst>
          </p:cNvPr>
          <p:cNvSpPr/>
          <p:nvPr/>
        </p:nvSpPr>
        <p:spPr bwMode="auto">
          <a:xfrm>
            <a:off x="7892078" y="3188865"/>
            <a:ext cx="357265" cy="661837"/>
          </a:xfrm>
          <a:prstGeom prst="chevr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72E5AC55-C144-4248-9238-79723EC0FC2C}"/>
              </a:ext>
            </a:extLst>
          </p:cNvPr>
          <p:cNvGrpSpPr/>
          <p:nvPr/>
        </p:nvGrpSpPr>
        <p:grpSpPr>
          <a:xfrm>
            <a:off x="1604509" y="3065552"/>
            <a:ext cx="1028204" cy="679325"/>
            <a:chOff x="1656637" y="2860882"/>
            <a:chExt cx="1028204" cy="679325"/>
          </a:xfrm>
        </p:grpSpPr>
        <p:grpSp>
          <p:nvGrpSpPr>
            <p:cNvPr id="50" name="Group 49">
              <a:extLst>
                <a:ext uri="{FF2B5EF4-FFF2-40B4-BE49-F238E27FC236}">
                  <a16:creationId xmlns:a16="http://schemas.microsoft.com/office/drawing/2014/main" id="{BCCC2BFE-2F37-4BB6-9ACF-E9F2E8986FEC}"/>
                </a:ext>
              </a:extLst>
            </p:cNvPr>
            <p:cNvGrpSpPr/>
            <p:nvPr/>
          </p:nvGrpSpPr>
          <p:grpSpPr>
            <a:xfrm>
              <a:off x="1656637" y="2860882"/>
              <a:ext cx="511118" cy="679325"/>
              <a:chOff x="6538960" y="5922128"/>
              <a:chExt cx="174418" cy="231818"/>
            </a:xfrm>
          </p:grpSpPr>
          <p:sp>
            <p:nvSpPr>
              <p:cNvPr id="52" name="Freeform: Shape 51">
                <a:extLst>
                  <a:ext uri="{FF2B5EF4-FFF2-40B4-BE49-F238E27FC236}">
                    <a16:creationId xmlns:a16="http://schemas.microsoft.com/office/drawing/2014/main" id="{8D17590D-D708-49AD-88B2-2D143CE7FE72}"/>
                  </a:ext>
                </a:extLst>
              </p:cNvPr>
              <p:cNvSpPr/>
              <p:nvPr/>
            </p:nvSpPr>
            <p:spPr>
              <a:xfrm>
                <a:off x="6538960" y="5954027"/>
                <a:ext cx="87199" cy="199919"/>
              </a:xfrm>
              <a:custGeom>
                <a:avLst/>
                <a:gdLst>
                  <a:gd name="connsiteX0" fmla="*/ 0 w 87199"/>
                  <a:gd name="connsiteY0" fmla="*/ 0 h 199919"/>
                  <a:gd name="connsiteX1" fmla="*/ 0 w 87199"/>
                  <a:gd name="connsiteY1" fmla="*/ 168018 h 199919"/>
                  <a:gd name="connsiteX2" fmla="*/ 87200 w 87199"/>
                  <a:gd name="connsiteY2" fmla="*/ 199919 h 199919"/>
                  <a:gd name="connsiteX3" fmla="*/ 87200 w 87199"/>
                  <a:gd name="connsiteY3" fmla="*/ 0 h 199919"/>
                  <a:gd name="connsiteX4" fmla="*/ 0 w 87199"/>
                  <a:gd name="connsiteY4" fmla="*/ 0 h 19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99" h="199919">
                    <a:moveTo>
                      <a:pt x="0" y="0"/>
                    </a:moveTo>
                    <a:lnTo>
                      <a:pt x="0" y="168018"/>
                    </a:lnTo>
                    <a:cubicBezTo>
                      <a:pt x="0" y="185032"/>
                      <a:pt x="39346" y="199919"/>
                      <a:pt x="87200" y="199919"/>
                    </a:cubicBezTo>
                    <a:lnTo>
                      <a:pt x="87200" y="0"/>
                    </a:lnTo>
                    <a:lnTo>
                      <a:pt x="0" y="0"/>
                    </a:lnTo>
                    <a:close/>
                  </a:path>
                </a:pathLst>
              </a:custGeom>
              <a:solidFill>
                <a:srgbClr val="0078D7"/>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Freeform: Shape 52">
                <a:extLst>
                  <a:ext uri="{FF2B5EF4-FFF2-40B4-BE49-F238E27FC236}">
                    <a16:creationId xmlns:a16="http://schemas.microsoft.com/office/drawing/2014/main" id="{80882F1E-9A9F-4F62-9137-342281E99345}"/>
                  </a:ext>
                </a:extLst>
              </p:cNvPr>
              <p:cNvSpPr/>
              <p:nvPr/>
            </p:nvSpPr>
            <p:spPr>
              <a:xfrm>
                <a:off x="6625116" y="5954027"/>
                <a:ext cx="88262" cy="199919"/>
              </a:xfrm>
              <a:custGeom>
                <a:avLst/>
                <a:gdLst>
                  <a:gd name="connsiteX0" fmla="*/ 0 w 88262"/>
                  <a:gd name="connsiteY0" fmla="*/ 199919 h 199919"/>
                  <a:gd name="connsiteX1" fmla="*/ 1063 w 88262"/>
                  <a:gd name="connsiteY1" fmla="*/ 199919 h 199919"/>
                  <a:gd name="connsiteX2" fmla="*/ 88262 w 88262"/>
                  <a:gd name="connsiteY2" fmla="*/ 168018 h 199919"/>
                  <a:gd name="connsiteX3" fmla="*/ 88262 w 88262"/>
                  <a:gd name="connsiteY3" fmla="*/ 0 h 199919"/>
                  <a:gd name="connsiteX4" fmla="*/ 0 w 88262"/>
                  <a:gd name="connsiteY4" fmla="*/ 0 h 199919"/>
                  <a:gd name="connsiteX5" fmla="*/ 0 w 88262"/>
                  <a:gd name="connsiteY5" fmla="*/ 199919 h 19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62" h="199919">
                    <a:moveTo>
                      <a:pt x="0" y="199919"/>
                    </a:moveTo>
                    <a:lnTo>
                      <a:pt x="1063" y="199919"/>
                    </a:lnTo>
                    <a:cubicBezTo>
                      <a:pt x="48917" y="199919"/>
                      <a:pt x="88262" y="185032"/>
                      <a:pt x="88262" y="168018"/>
                    </a:cubicBezTo>
                    <a:lnTo>
                      <a:pt x="88262" y="0"/>
                    </a:lnTo>
                    <a:lnTo>
                      <a:pt x="0" y="0"/>
                    </a:lnTo>
                    <a:lnTo>
                      <a:pt x="0" y="199919"/>
                    </a:lnTo>
                    <a:close/>
                  </a:path>
                </a:pathLst>
              </a:custGeom>
              <a:solidFill>
                <a:srgbClr val="0078D7"/>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Freeform: Shape 53">
                <a:extLst>
                  <a:ext uri="{FF2B5EF4-FFF2-40B4-BE49-F238E27FC236}">
                    <a16:creationId xmlns:a16="http://schemas.microsoft.com/office/drawing/2014/main" id="{004783A4-D82B-4987-82C2-B8438BBE8C1D}"/>
                  </a:ext>
                </a:extLst>
              </p:cNvPr>
              <p:cNvSpPr/>
              <p:nvPr/>
            </p:nvSpPr>
            <p:spPr>
              <a:xfrm>
                <a:off x="6538960" y="5922128"/>
                <a:ext cx="174398" cy="63804"/>
              </a:xfrm>
              <a:custGeom>
                <a:avLst/>
                <a:gdLst>
                  <a:gd name="connsiteX0" fmla="*/ 174398 w 174398"/>
                  <a:gd name="connsiteY0" fmla="*/ 31902 h 63804"/>
                  <a:gd name="connsiteX1" fmla="*/ 87200 w 174398"/>
                  <a:gd name="connsiteY1" fmla="*/ 63805 h 63804"/>
                  <a:gd name="connsiteX2" fmla="*/ 0 w 174398"/>
                  <a:gd name="connsiteY2" fmla="*/ 31902 h 63804"/>
                  <a:gd name="connsiteX3" fmla="*/ 87200 w 174398"/>
                  <a:gd name="connsiteY3" fmla="*/ 0 h 63804"/>
                  <a:gd name="connsiteX4" fmla="*/ 174398 w 174398"/>
                  <a:gd name="connsiteY4" fmla="*/ 31902 h 63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98" h="63804">
                    <a:moveTo>
                      <a:pt x="174398" y="31902"/>
                    </a:moveTo>
                    <a:cubicBezTo>
                      <a:pt x="174398" y="48917"/>
                      <a:pt x="135053" y="63805"/>
                      <a:pt x="87200" y="63805"/>
                    </a:cubicBezTo>
                    <a:cubicBezTo>
                      <a:pt x="39346" y="63805"/>
                      <a:pt x="0" y="48917"/>
                      <a:pt x="0" y="31902"/>
                    </a:cubicBezTo>
                    <a:cubicBezTo>
                      <a:pt x="0" y="14888"/>
                      <a:pt x="39346" y="0"/>
                      <a:pt x="87200" y="0"/>
                    </a:cubicBezTo>
                    <a:cubicBezTo>
                      <a:pt x="135053" y="0"/>
                      <a:pt x="174398" y="13825"/>
                      <a:pt x="174398" y="31902"/>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Freeform: Shape 54">
                <a:extLst>
                  <a:ext uri="{FF2B5EF4-FFF2-40B4-BE49-F238E27FC236}">
                    <a16:creationId xmlns:a16="http://schemas.microsoft.com/office/drawing/2014/main" id="{EED51370-384A-4FE5-9BCA-69FCA321D545}"/>
                  </a:ext>
                </a:extLst>
              </p:cNvPr>
              <p:cNvSpPr/>
              <p:nvPr/>
            </p:nvSpPr>
            <p:spPr>
              <a:xfrm>
                <a:off x="6557052" y="5930628"/>
                <a:ext cx="138242" cy="42536"/>
              </a:xfrm>
              <a:custGeom>
                <a:avLst/>
                <a:gdLst>
                  <a:gd name="connsiteX0" fmla="*/ 138243 w 138242"/>
                  <a:gd name="connsiteY0" fmla="*/ 21268 h 42536"/>
                  <a:gd name="connsiteX1" fmla="*/ 69122 w 138242"/>
                  <a:gd name="connsiteY1" fmla="*/ 42536 h 42536"/>
                  <a:gd name="connsiteX2" fmla="*/ 0 w 138242"/>
                  <a:gd name="connsiteY2" fmla="*/ 21268 h 42536"/>
                  <a:gd name="connsiteX3" fmla="*/ 69122 w 138242"/>
                  <a:gd name="connsiteY3" fmla="*/ 0 h 42536"/>
                  <a:gd name="connsiteX4" fmla="*/ 138243 w 138242"/>
                  <a:gd name="connsiteY4" fmla="*/ 21268 h 4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42" h="42536">
                    <a:moveTo>
                      <a:pt x="138243" y="21268"/>
                    </a:moveTo>
                    <a:cubicBezTo>
                      <a:pt x="138243" y="32966"/>
                      <a:pt x="107404" y="42536"/>
                      <a:pt x="69122" y="42536"/>
                    </a:cubicBezTo>
                    <a:cubicBezTo>
                      <a:pt x="30839" y="42536"/>
                      <a:pt x="0" y="32966"/>
                      <a:pt x="0" y="21268"/>
                    </a:cubicBezTo>
                    <a:cubicBezTo>
                      <a:pt x="0" y="9570"/>
                      <a:pt x="30839" y="0"/>
                      <a:pt x="69122" y="0"/>
                    </a:cubicBezTo>
                    <a:cubicBezTo>
                      <a:pt x="107404" y="0"/>
                      <a:pt x="138243" y="9570"/>
                      <a:pt x="138243" y="21268"/>
                    </a:cubicBezTo>
                    <a:close/>
                  </a:path>
                </a:pathLst>
              </a:custGeom>
              <a:solidFill>
                <a:srgbClr val="0078D4">
                  <a:lumMod val="75000"/>
                </a:srgbClr>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Shape 55">
                <a:extLst>
                  <a:ext uri="{FF2B5EF4-FFF2-40B4-BE49-F238E27FC236}">
                    <a16:creationId xmlns:a16="http://schemas.microsoft.com/office/drawing/2014/main" id="{B2C5C187-10E5-457A-82D1-E69F91A616D4}"/>
                  </a:ext>
                </a:extLst>
              </p:cNvPr>
              <p:cNvSpPr/>
              <p:nvPr/>
            </p:nvSpPr>
            <p:spPr>
              <a:xfrm>
                <a:off x="6558110" y="5930628"/>
                <a:ext cx="138242" cy="34028"/>
              </a:xfrm>
              <a:custGeom>
                <a:avLst/>
                <a:gdLst>
                  <a:gd name="connsiteX0" fmla="*/ 123355 w 138242"/>
                  <a:gd name="connsiteY0" fmla="*/ 34029 h 34028"/>
                  <a:gd name="connsiteX1" fmla="*/ 138243 w 138242"/>
                  <a:gd name="connsiteY1" fmla="*/ 21268 h 34028"/>
                  <a:gd name="connsiteX2" fmla="*/ 69121 w 138242"/>
                  <a:gd name="connsiteY2" fmla="*/ 0 h 34028"/>
                  <a:gd name="connsiteX3" fmla="*/ 0 w 138242"/>
                  <a:gd name="connsiteY3" fmla="*/ 20205 h 34028"/>
                  <a:gd name="connsiteX4" fmla="*/ 13825 w 138242"/>
                  <a:gd name="connsiteY4" fmla="*/ 32966 h 34028"/>
                  <a:gd name="connsiteX5" fmla="*/ 69121 w 138242"/>
                  <a:gd name="connsiteY5" fmla="*/ 24458 h 34028"/>
                  <a:gd name="connsiteX6" fmla="*/ 123355 w 138242"/>
                  <a:gd name="connsiteY6" fmla="*/ 34029 h 3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42" h="34028">
                    <a:moveTo>
                      <a:pt x="123355" y="34029"/>
                    </a:moveTo>
                    <a:cubicBezTo>
                      <a:pt x="131862" y="30839"/>
                      <a:pt x="138243" y="25522"/>
                      <a:pt x="138243" y="21268"/>
                    </a:cubicBezTo>
                    <a:cubicBezTo>
                      <a:pt x="138243" y="9570"/>
                      <a:pt x="107404" y="0"/>
                      <a:pt x="69121" y="0"/>
                    </a:cubicBezTo>
                    <a:cubicBezTo>
                      <a:pt x="30839" y="0"/>
                      <a:pt x="0" y="8508"/>
                      <a:pt x="0" y="20205"/>
                    </a:cubicBezTo>
                    <a:cubicBezTo>
                      <a:pt x="0" y="25522"/>
                      <a:pt x="5317" y="29775"/>
                      <a:pt x="13825" y="32966"/>
                    </a:cubicBezTo>
                    <a:cubicBezTo>
                      <a:pt x="26585" y="27648"/>
                      <a:pt x="46790" y="24458"/>
                      <a:pt x="69121" y="24458"/>
                    </a:cubicBezTo>
                    <a:cubicBezTo>
                      <a:pt x="90389" y="25522"/>
                      <a:pt x="110595" y="28712"/>
                      <a:pt x="123355" y="34029"/>
                    </a:cubicBezTo>
                    <a:close/>
                  </a:path>
                </a:pathLst>
              </a:custGeom>
              <a:solidFill>
                <a:srgbClr val="50E6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Freeform: Shape 56">
                <a:extLst>
                  <a:ext uri="{FF2B5EF4-FFF2-40B4-BE49-F238E27FC236}">
                    <a16:creationId xmlns:a16="http://schemas.microsoft.com/office/drawing/2014/main" id="{452D0238-1AB6-4485-932A-23FB6AC02DCD}"/>
                  </a:ext>
                </a:extLst>
              </p:cNvPr>
              <p:cNvSpPr/>
              <p:nvPr/>
            </p:nvSpPr>
            <p:spPr>
              <a:xfrm>
                <a:off x="6560225" y="6021032"/>
                <a:ext cx="37219" cy="55297"/>
              </a:xfrm>
              <a:custGeom>
                <a:avLst/>
                <a:gdLst>
                  <a:gd name="connsiteX0" fmla="*/ 0 w 37219"/>
                  <a:gd name="connsiteY0" fmla="*/ 53171 h 55297"/>
                  <a:gd name="connsiteX1" fmla="*/ 0 w 37219"/>
                  <a:gd name="connsiteY1" fmla="*/ 41474 h 55297"/>
                  <a:gd name="connsiteX2" fmla="*/ 6380 w 37219"/>
                  <a:gd name="connsiteY2" fmla="*/ 45727 h 55297"/>
                  <a:gd name="connsiteX3" fmla="*/ 13825 w 37219"/>
                  <a:gd name="connsiteY3" fmla="*/ 46791 h 55297"/>
                  <a:gd name="connsiteX4" fmla="*/ 18078 w 37219"/>
                  <a:gd name="connsiteY4" fmla="*/ 45727 h 55297"/>
                  <a:gd name="connsiteX5" fmla="*/ 21269 w 37219"/>
                  <a:gd name="connsiteY5" fmla="*/ 44663 h 55297"/>
                  <a:gd name="connsiteX6" fmla="*/ 22332 w 37219"/>
                  <a:gd name="connsiteY6" fmla="*/ 42536 h 55297"/>
                  <a:gd name="connsiteX7" fmla="*/ 23396 w 37219"/>
                  <a:gd name="connsiteY7" fmla="*/ 40410 h 55297"/>
                  <a:gd name="connsiteX8" fmla="*/ 22332 w 37219"/>
                  <a:gd name="connsiteY8" fmla="*/ 37219 h 55297"/>
                  <a:gd name="connsiteX9" fmla="*/ 20205 w 37219"/>
                  <a:gd name="connsiteY9" fmla="*/ 35093 h 55297"/>
                  <a:gd name="connsiteX10" fmla="*/ 17015 w 37219"/>
                  <a:gd name="connsiteY10" fmla="*/ 32966 h 55297"/>
                  <a:gd name="connsiteX11" fmla="*/ 12761 w 37219"/>
                  <a:gd name="connsiteY11" fmla="*/ 30839 h 55297"/>
                  <a:gd name="connsiteX12" fmla="*/ 3191 w 37219"/>
                  <a:gd name="connsiteY12" fmla="*/ 24458 h 55297"/>
                  <a:gd name="connsiteX13" fmla="*/ 0 w 37219"/>
                  <a:gd name="connsiteY13" fmla="*/ 15952 h 55297"/>
                  <a:gd name="connsiteX14" fmla="*/ 1064 w 37219"/>
                  <a:gd name="connsiteY14" fmla="*/ 9571 h 55297"/>
                  <a:gd name="connsiteX15" fmla="*/ 5318 w 37219"/>
                  <a:gd name="connsiteY15" fmla="*/ 4254 h 55297"/>
                  <a:gd name="connsiteX16" fmla="*/ 11698 w 37219"/>
                  <a:gd name="connsiteY16" fmla="*/ 1064 h 55297"/>
                  <a:gd name="connsiteX17" fmla="*/ 20205 w 37219"/>
                  <a:gd name="connsiteY17" fmla="*/ 0 h 55297"/>
                  <a:gd name="connsiteX18" fmla="*/ 27649 w 37219"/>
                  <a:gd name="connsiteY18" fmla="*/ 1064 h 55297"/>
                  <a:gd name="connsiteX19" fmla="*/ 34030 w 37219"/>
                  <a:gd name="connsiteY19" fmla="*/ 2127 h 55297"/>
                  <a:gd name="connsiteX20" fmla="*/ 34030 w 37219"/>
                  <a:gd name="connsiteY20" fmla="*/ 12761 h 55297"/>
                  <a:gd name="connsiteX21" fmla="*/ 30839 w 37219"/>
                  <a:gd name="connsiteY21" fmla="*/ 11697 h 55297"/>
                  <a:gd name="connsiteX22" fmla="*/ 27649 w 37219"/>
                  <a:gd name="connsiteY22" fmla="*/ 10635 h 55297"/>
                  <a:gd name="connsiteX23" fmla="*/ 24458 w 37219"/>
                  <a:gd name="connsiteY23" fmla="*/ 9571 h 55297"/>
                  <a:gd name="connsiteX24" fmla="*/ 21269 w 37219"/>
                  <a:gd name="connsiteY24" fmla="*/ 9571 h 55297"/>
                  <a:gd name="connsiteX25" fmla="*/ 18078 w 37219"/>
                  <a:gd name="connsiteY25" fmla="*/ 9571 h 55297"/>
                  <a:gd name="connsiteX26" fmla="*/ 15952 w 37219"/>
                  <a:gd name="connsiteY26" fmla="*/ 10635 h 55297"/>
                  <a:gd name="connsiteX27" fmla="*/ 13825 w 37219"/>
                  <a:gd name="connsiteY27" fmla="*/ 11697 h 55297"/>
                  <a:gd name="connsiteX28" fmla="*/ 12761 w 37219"/>
                  <a:gd name="connsiteY28" fmla="*/ 13825 h 55297"/>
                  <a:gd name="connsiteX29" fmla="*/ 13825 w 37219"/>
                  <a:gd name="connsiteY29" fmla="*/ 15952 h 55297"/>
                  <a:gd name="connsiteX30" fmla="*/ 15952 w 37219"/>
                  <a:gd name="connsiteY30" fmla="*/ 18078 h 55297"/>
                  <a:gd name="connsiteX31" fmla="*/ 19141 w 37219"/>
                  <a:gd name="connsiteY31" fmla="*/ 20205 h 55297"/>
                  <a:gd name="connsiteX32" fmla="*/ 23396 w 37219"/>
                  <a:gd name="connsiteY32" fmla="*/ 22332 h 55297"/>
                  <a:gd name="connsiteX33" fmla="*/ 28713 w 37219"/>
                  <a:gd name="connsiteY33" fmla="*/ 25522 h 55297"/>
                  <a:gd name="connsiteX34" fmla="*/ 32966 w 37219"/>
                  <a:gd name="connsiteY34" fmla="*/ 28713 h 55297"/>
                  <a:gd name="connsiteX35" fmla="*/ 36156 w 37219"/>
                  <a:gd name="connsiteY35" fmla="*/ 32966 h 55297"/>
                  <a:gd name="connsiteX36" fmla="*/ 37219 w 37219"/>
                  <a:gd name="connsiteY36" fmla="*/ 38283 h 55297"/>
                  <a:gd name="connsiteX37" fmla="*/ 36156 w 37219"/>
                  <a:gd name="connsiteY37" fmla="*/ 45727 h 55297"/>
                  <a:gd name="connsiteX38" fmla="*/ 31902 w 37219"/>
                  <a:gd name="connsiteY38" fmla="*/ 51044 h 55297"/>
                  <a:gd name="connsiteX39" fmla="*/ 24458 w 37219"/>
                  <a:gd name="connsiteY39" fmla="*/ 54234 h 55297"/>
                  <a:gd name="connsiteX40" fmla="*/ 17015 w 37219"/>
                  <a:gd name="connsiteY40" fmla="*/ 55297 h 55297"/>
                  <a:gd name="connsiteX41" fmla="*/ 8508 w 37219"/>
                  <a:gd name="connsiteY41" fmla="*/ 54234 h 55297"/>
                  <a:gd name="connsiteX42" fmla="*/ 0 w 37219"/>
                  <a:gd name="connsiteY42" fmla="*/ 53171 h 5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219" h="55297">
                    <a:moveTo>
                      <a:pt x="0" y="53171"/>
                    </a:moveTo>
                    <a:lnTo>
                      <a:pt x="0" y="41474"/>
                    </a:lnTo>
                    <a:cubicBezTo>
                      <a:pt x="2127" y="43600"/>
                      <a:pt x="4254" y="44663"/>
                      <a:pt x="6380" y="45727"/>
                    </a:cubicBezTo>
                    <a:cubicBezTo>
                      <a:pt x="9571" y="46791"/>
                      <a:pt x="11697" y="46791"/>
                      <a:pt x="13825" y="46791"/>
                    </a:cubicBezTo>
                    <a:cubicBezTo>
                      <a:pt x="14888" y="46791"/>
                      <a:pt x="15952" y="46791"/>
                      <a:pt x="18078" y="45727"/>
                    </a:cubicBezTo>
                    <a:cubicBezTo>
                      <a:pt x="19141" y="45727"/>
                      <a:pt x="20205" y="44663"/>
                      <a:pt x="21269" y="44663"/>
                    </a:cubicBezTo>
                    <a:cubicBezTo>
                      <a:pt x="22332" y="43600"/>
                      <a:pt x="22332" y="43600"/>
                      <a:pt x="22332" y="42536"/>
                    </a:cubicBezTo>
                    <a:cubicBezTo>
                      <a:pt x="22332" y="41474"/>
                      <a:pt x="23396" y="41474"/>
                      <a:pt x="23396" y="40410"/>
                    </a:cubicBezTo>
                    <a:cubicBezTo>
                      <a:pt x="23396" y="39346"/>
                      <a:pt x="23396" y="38283"/>
                      <a:pt x="22332" y="37219"/>
                    </a:cubicBezTo>
                    <a:cubicBezTo>
                      <a:pt x="21269" y="36156"/>
                      <a:pt x="21269" y="36156"/>
                      <a:pt x="20205" y="35093"/>
                    </a:cubicBezTo>
                    <a:cubicBezTo>
                      <a:pt x="19141" y="34030"/>
                      <a:pt x="18078" y="34030"/>
                      <a:pt x="17015" y="32966"/>
                    </a:cubicBezTo>
                    <a:cubicBezTo>
                      <a:pt x="15952" y="31902"/>
                      <a:pt x="14888" y="31902"/>
                      <a:pt x="12761" y="30839"/>
                    </a:cubicBezTo>
                    <a:cubicBezTo>
                      <a:pt x="8508" y="28713"/>
                      <a:pt x="5318" y="26586"/>
                      <a:pt x="3191" y="24458"/>
                    </a:cubicBezTo>
                    <a:cubicBezTo>
                      <a:pt x="1064" y="21269"/>
                      <a:pt x="0" y="19141"/>
                      <a:pt x="0" y="15952"/>
                    </a:cubicBezTo>
                    <a:cubicBezTo>
                      <a:pt x="0" y="12761"/>
                      <a:pt x="1064" y="10635"/>
                      <a:pt x="1064" y="9571"/>
                    </a:cubicBezTo>
                    <a:cubicBezTo>
                      <a:pt x="2127" y="7444"/>
                      <a:pt x="4254" y="6380"/>
                      <a:pt x="5318" y="4254"/>
                    </a:cubicBezTo>
                    <a:cubicBezTo>
                      <a:pt x="7444" y="3191"/>
                      <a:pt x="9571" y="2127"/>
                      <a:pt x="11698" y="1064"/>
                    </a:cubicBezTo>
                    <a:cubicBezTo>
                      <a:pt x="14888" y="0"/>
                      <a:pt x="17015" y="0"/>
                      <a:pt x="20205" y="0"/>
                    </a:cubicBezTo>
                    <a:cubicBezTo>
                      <a:pt x="23396" y="0"/>
                      <a:pt x="25522" y="0"/>
                      <a:pt x="27649" y="1064"/>
                    </a:cubicBezTo>
                    <a:cubicBezTo>
                      <a:pt x="29776" y="1064"/>
                      <a:pt x="31902" y="2127"/>
                      <a:pt x="34030" y="2127"/>
                    </a:cubicBezTo>
                    <a:lnTo>
                      <a:pt x="34030" y="12761"/>
                    </a:lnTo>
                    <a:cubicBezTo>
                      <a:pt x="32966" y="11697"/>
                      <a:pt x="31902" y="11697"/>
                      <a:pt x="30839" y="11697"/>
                    </a:cubicBezTo>
                    <a:cubicBezTo>
                      <a:pt x="29776" y="10635"/>
                      <a:pt x="28713" y="10635"/>
                      <a:pt x="27649" y="10635"/>
                    </a:cubicBezTo>
                    <a:cubicBezTo>
                      <a:pt x="26586" y="10635"/>
                      <a:pt x="25522" y="9571"/>
                      <a:pt x="24458" y="9571"/>
                    </a:cubicBezTo>
                    <a:cubicBezTo>
                      <a:pt x="23396" y="9571"/>
                      <a:pt x="22332" y="9571"/>
                      <a:pt x="21269" y="9571"/>
                    </a:cubicBezTo>
                    <a:cubicBezTo>
                      <a:pt x="20205" y="9571"/>
                      <a:pt x="18078" y="9571"/>
                      <a:pt x="18078" y="9571"/>
                    </a:cubicBezTo>
                    <a:cubicBezTo>
                      <a:pt x="17015" y="9571"/>
                      <a:pt x="15952" y="10635"/>
                      <a:pt x="15952" y="10635"/>
                    </a:cubicBezTo>
                    <a:cubicBezTo>
                      <a:pt x="14888" y="11697"/>
                      <a:pt x="14888" y="11697"/>
                      <a:pt x="13825" y="11697"/>
                    </a:cubicBezTo>
                    <a:cubicBezTo>
                      <a:pt x="12761" y="12761"/>
                      <a:pt x="12761" y="12761"/>
                      <a:pt x="12761" y="13825"/>
                    </a:cubicBezTo>
                    <a:cubicBezTo>
                      <a:pt x="12761" y="14888"/>
                      <a:pt x="12761" y="14888"/>
                      <a:pt x="13825" y="15952"/>
                    </a:cubicBezTo>
                    <a:cubicBezTo>
                      <a:pt x="14888" y="17015"/>
                      <a:pt x="14888" y="17015"/>
                      <a:pt x="15952" y="18078"/>
                    </a:cubicBezTo>
                    <a:cubicBezTo>
                      <a:pt x="17015" y="19141"/>
                      <a:pt x="18078" y="19141"/>
                      <a:pt x="19141" y="20205"/>
                    </a:cubicBezTo>
                    <a:cubicBezTo>
                      <a:pt x="20205" y="21269"/>
                      <a:pt x="22332" y="21269"/>
                      <a:pt x="23396" y="22332"/>
                    </a:cubicBezTo>
                    <a:cubicBezTo>
                      <a:pt x="25522" y="23396"/>
                      <a:pt x="27649" y="24458"/>
                      <a:pt x="28713" y="25522"/>
                    </a:cubicBezTo>
                    <a:cubicBezTo>
                      <a:pt x="30839" y="26586"/>
                      <a:pt x="31902" y="27649"/>
                      <a:pt x="32966" y="28713"/>
                    </a:cubicBezTo>
                    <a:cubicBezTo>
                      <a:pt x="34030" y="29775"/>
                      <a:pt x="35093" y="31902"/>
                      <a:pt x="36156" y="32966"/>
                    </a:cubicBezTo>
                    <a:cubicBezTo>
                      <a:pt x="37219" y="34030"/>
                      <a:pt x="37219" y="36156"/>
                      <a:pt x="37219" y="38283"/>
                    </a:cubicBezTo>
                    <a:cubicBezTo>
                      <a:pt x="37219" y="41474"/>
                      <a:pt x="36156" y="43600"/>
                      <a:pt x="36156" y="45727"/>
                    </a:cubicBezTo>
                    <a:cubicBezTo>
                      <a:pt x="35093" y="47853"/>
                      <a:pt x="32966" y="48917"/>
                      <a:pt x="31902" y="51044"/>
                    </a:cubicBezTo>
                    <a:cubicBezTo>
                      <a:pt x="29776" y="52107"/>
                      <a:pt x="27649" y="53171"/>
                      <a:pt x="24458" y="54234"/>
                    </a:cubicBezTo>
                    <a:cubicBezTo>
                      <a:pt x="21269" y="55297"/>
                      <a:pt x="20205" y="55297"/>
                      <a:pt x="17015" y="55297"/>
                    </a:cubicBezTo>
                    <a:cubicBezTo>
                      <a:pt x="14888" y="55297"/>
                      <a:pt x="11697" y="55297"/>
                      <a:pt x="8508" y="54234"/>
                    </a:cubicBezTo>
                    <a:cubicBezTo>
                      <a:pt x="4254" y="55297"/>
                      <a:pt x="2127" y="54234"/>
                      <a:pt x="0" y="53171"/>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Freeform: Shape 57">
                <a:extLst>
                  <a:ext uri="{FF2B5EF4-FFF2-40B4-BE49-F238E27FC236}">
                    <a16:creationId xmlns:a16="http://schemas.microsoft.com/office/drawing/2014/main" id="{664BB7E1-1C92-4DA1-BE1E-BF973386E34A}"/>
                  </a:ext>
                </a:extLst>
              </p:cNvPr>
              <p:cNvSpPr/>
              <p:nvPr/>
            </p:nvSpPr>
            <p:spPr>
              <a:xfrm>
                <a:off x="6601698" y="6023148"/>
                <a:ext cx="56360" cy="62741"/>
              </a:xfrm>
              <a:custGeom>
                <a:avLst/>
                <a:gdLst>
                  <a:gd name="connsiteX0" fmla="*/ 25522 w 56360"/>
                  <a:gd name="connsiteY0" fmla="*/ 54234 h 62741"/>
                  <a:gd name="connsiteX1" fmla="*/ 7444 w 56360"/>
                  <a:gd name="connsiteY1" fmla="*/ 46790 h 62741"/>
                  <a:gd name="connsiteX2" fmla="*/ 0 w 56360"/>
                  <a:gd name="connsiteY2" fmla="*/ 27648 h 62741"/>
                  <a:gd name="connsiteX3" fmla="*/ 7444 w 56360"/>
                  <a:gd name="connsiteY3" fmla="*/ 7444 h 62741"/>
                  <a:gd name="connsiteX4" fmla="*/ 26586 w 56360"/>
                  <a:gd name="connsiteY4" fmla="*/ 0 h 62741"/>
                  <a:gd name="connsiteX5" fmla="*/ 44663 w 56360"/>
                  <a:gd name="connsiteY5" fmla="*/ 7444 h 62741"/>
                  <a:gd name="connsiteX6" fmla="*/ 52107 w 56360"/>
                  <a:gd name="connsiteY6" fmla="*/ 27648 h 62741"/>
                  <a:gd name="connsiteX7" fmla="*/ 44663 w 56360"/>
                  <a:gd name="connsiteY7" fmla="*/ 47853 h 62741"/>
                  <a:gd name="connsiteX8" fmla="*/ 43600 w 56360"/>
                  <a:gd name="connsiteY8" fmla="*/ 48917 h 62741"/>
                  <a:gd name="connsiteX9" fmla="*/ 42536 w 56360"/>
                  <a:gd name="connsiteY9" fmla="*/ 49980 h 62741"/>
                  <a:gd name="connsiteX10" fmla="*/ 56361 w 56360"/>
                  <a:gd name="connsiteY10" fmla="*/ 62741 h 62741"/>
                  <a:gd name="connsiteX11" fmla="*/ 39346 w 56360"/>
                  <a:gd name="connsiteY11" fmla="*/ 62741 h 62741"/>
                  <a:gd name="connsiteX12" fmla="*/ 32966 w 56360"/>
                  <a:gd name="connsiteY12" fmla="*/ 55297 h 62741"/>
                  <a:gd name="connsiteX13" fmla="*/ 25522 w 56360"/>
                  <a:gd name="connsiteY13" fmla="*/ 54234 h 62741"/>
                  <a:gd name="connsiteX14" fmla="*/ 26586 w 56360"/>
                  <a:gd name="connsiteY14" fmla="*/ 9570 h 62741"/>
                  <a:gd name="connsiteX15" fmla="*/ 15952 w 56360"/>
                  <a:gd name="connsiteY15" fmla="*/ 13825 h 62741"/>
                  <a:gd name="connsiteX16" fmla="*/ 12761 w 56360"/>
                  <a:gd name="connsiteY16" fmla="*/ 26586 h 62741"/>
                  <a:gd name="connsiteX17" fmla="*/ 15952 w 56360"/>
                  <a:gd name="connsiteY17" fmla="*/ 39346 h 62741"/>
                  <a:gd name="connsiteX18" fmla="*/ 25522 w 56360"/>
                  <a:gd name="connsiteY18" fmla="*/ 43600 h 62741"/>
                  <a:gd name="connsiteX19" fmla="*/ 35093 w 56360"/>
                  <a:gd name="connsiteY19" fmla="*/ 39346 h 62741"/>
                  <a:gd name="connsiteX20" fmla="*/ 38283 w 56360"/>
                  <a:gd name="connsiteY20" fmla="*/ 26586 h 62741"/>
                  <a:gd name="connsiteX21" fmla="*/ 35093 w 56360"/>
                  <a:gd name="connsiteY21" fmla="*/ 13825 h 62741"/>
                  <a:gd name="connsiteX22" fmla="*/ 26586 w 56360"/>
                  <a:gd name="connsiteY22" fmla="*/ 9570 h 6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60" h="62741">
                    <a:moveTo>
                      <a:pt x="25522" y="54234"/>
                    </a:moveTo>
                    <a:cubicBezTo>
                      <a:pt x="18079" y="54234"/>
                      <a:pt x="11698" y="51044"/>
                      <a:pt x="7444" y="46790"/>
                    </a:cubicBezTo>
                    <a:cubicBezTo>
                      <a:pt x="2127" y="42536"/>
                      <a:pt x="0" y="35092"/>
                      <a:pt x="0" y="27648"/>
                    </a:cubicBezTo>
                    <a:cubicBezTo>
                      <a:pt x="0" y="19141"/>
                      <a:pt x="2127" y="12761"/>
                      <a:pt x="7444" y="7444"/>
                    </a:cubicBezTo>
                    <a:cubicBezTo>
                      <a:pt x="11698" y="2127"/>
                      <a:pt x="18079" y="0"/>
                      <a:pt x="26586" y="0"/>
                    </a:cubicBezTo>
                    <a:cubicBezTo>
                      <a:pt x="34030" y="0"/>
                      <a:pt x="40410" y="2127"/>
                      <a:pt x="44663" y="7444"/>
                    </a:cubicBezTo>
                    <a:cubicBezTo>
                      <a:pt x="49980" y="12761"/>
                      <a:pt x="52107" y="19141"/>
                      <a:pt x="52107" y="27648"/>
                    </a:cubicBezTo>
                    <a:cubicBezTo>
                      <a:pt x="52107" y="36156"/>
                      <a:pt x="49980" y="42536"/>
                      <a:pt x="44663" y="47853"/>
                    </a:cubicBezTo>
                    <a:cubicBezTo>
                      <a:pt x="44663" y="47853"/>
                      <a:pt x="44663" y="47853"/>
                      <a:pt x="43600" y="48917"/>
                    </a:cubicBezTo>
                    <a:cubicBezTo>
                      <a:pt x="43600" y="48917"/>
                      <a:pt x="43600" y="48917"/>
                      <a:pt x="42536" y="49980"/>
                    </a:cubicBezTo>
                    <a:lnTo>
                      <a:pt x="56361" y="62741"/>
                    </a:lnTo>
                    <a:lnTo>
                      <a:pt x="39346" y="62741"/>
                    </a:lnTo>
                    <a:lnTo>
                      <a:pt x="32966" y="55297"/>
                    </a:lnTo>
                    <a:cubicBezTo>
                      <a:pt x="30839" y="54234"/>
                      <a:pt x="28713" y="54234"/>
                      <a:pt x="25522" y="54234"/>
                    </a:cubicBezTo>
                    <a:close/>
                    <a:moveTo>
                      <a:pt x="26586" y="9570"/>
                    </a:moveTo>
                    <a:cubicBezTo>
                      <a:pt x="22332" y="9570"/>
                      <a:pt x="19141" y="10634"/>
                      <a:pt x="15952" y="13825"/>
                    </a:cubicBezTo>
                    <a:cubicBezTo>
                      <a:pt x="12761" y="17014"/>
                      <a:pt x="12761" y="21268"/>
                      <a:pt x="12761" y="26586"/>
                    </a:cubicBezTo>
                    <a:cubicBezTo>
                      <a:pt x="12761" y="31902"/>
                      <a:pt x="13825" y="36156"/>
                      <a:pt x="15952" y="39346"/>
                    </a:cubicBezTo>
                    <a:cubicBezTo>
                      <a:pt x="19141" y="42536"/>
                      <a:pt x="21269" y="43600"/>
                      <a:pt x="25522" y="43600"/>
                    </a:cubicBezTo>
                    <a:cubicBezTo>
                      <a:pt x="29776" y="43600"/>
                      <a:pt x="32966" y="42536"/>
                      <a:pt x="35093" y="39346"/>
                    </a:cubicBezTo>
                    <a:cubicBezTo>
                      <a:pt x="37219" y="36156"/>
                      <a:pt x="38283" y="31902"/>
                      <a:pt x="38283" y="26586"/>
                    </a:cubicBezTo>
                    <a:cubicBezTo>
                      <a:pt x="38283" y="21268"/>
                      <a:pt x="37219" y="17014"/>
                      <a:pt x="35093" y="13825"/>
                    </a:cubicBezTo>
                    <a:cubicBezTo>
                      <a:pt x="34030" y="10634"/>
                      <a:pt x="30839" y="9570"/>
                      <a:pt x="26586" y="9570"/>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Freeform: Shape 58">
                <a:extLst>
                  <a:ext uri="{FF2B5EF4-FFF2-40B4-BE49-F238E27FC236}">
                    <a16:creationId xmlns:a16="http://schemas.microsoft.com/office/drawing/2014/main" id="{315E0418-7A49-4C3A-828D-0744A6A6252C}"/>
                  </a:ext>
                </a:extLst>
              </p:cNvPr>
              <p:cNvSpPr/>
              <p:nvPr/>
            </p:nvSpPr>
            <p:spPr>
              <a:xfrm>
                <a:off x="6662320" y="6023148"/>
                <a:ext cx="31902" cy="53170"/>
              </a:xfrm>
              <a:custGeom>
                <a:avLst/>
                <a:gdLst>
                  <a:gd name="connsiteX0" fmla="*/ 31902 w 31902"/>
                  <a:gd name="connsiteY0" fmla="*/ 53170 h 53170"/>
                  <a:gd name="connsiteX1" fmla="*/ 0 w 31902"/>
                  <a:gd name="connsiteY1" fmla="*/ 53170 h 53170"/>
                  <a:gd name="connsiteX2" fmla="*/ 0 w 31902"/>
                  <a:gd name="connsiteY2" fmla="*/ 0 h 53170"/>
                  <a:gd name="connsiteX3" fmla="*/ 11697 w 31902"/>
                  <a:gd name="connsiteY3" fmla="*/ 0 h 53170"/>
                  <a:gd name="connsiteX4" fmla="*/ 11697 w 31902"/>
                  <a:gd name="connsiteY4" fmla="*/ 43600 h 53170"/>
                  <a:gd name="connsiteX5" fmla="*/ 31902 w 31902"/>
                  <a:gd name="connsiteY5" fmla="*/ 43600 h 53170"/>
                  <a:gd name="connsiteX6" fmla="*/ 31902 w 31902"/>
                  <a:gd name="connsiteY6" fmla="*/ 53170 h 5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2" h="53170">
                    <a:moveTo>
                      <a:pt x="31902" y="53170"/>
                    </a:moveTo>
                    <a:lnTo>
                      <a:pt x="0" y="53170"/>
                    </a:lnTo>
                    <a:lnTo>
                      <a:pt x="0" y="0"/>
                    </a:lnTo>
                    <a:lnTo>
                      <a:pt x="11697" y="0"/>
                    </a:lnTo>
                    <a:lnTo>
                      <a:pt x="11697" y="43600"/>
                    </a:lnTo>
                    <a:lnTo>
                      <a:pt x="31902" y="43600"/>
                    </a:lnTo>
                    <a:lnTo>
                      <a:pt x="31902" y="53170"/>
                    </a:ln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51" name="Picture 50" descr="Apache Hadoop on HDInsight">
              <a:extLst>
                <a:ext uri="{FF2B5EF4-FFF2-40B4-BE49-F238E27FC236}">
                  <a16:creationId xmlns:a16="http://schemas.microsoft.com/office/drawing/2014/main" id="{F3F7C6A3-F57C-49EB-A677-F85F5AE20D5B}"/>
                </a:ext>
              </a:extLst>
            </p:cNvPr>
            <p:cNvPicPr>
              <a:picLocks noChangeAspect="1"/>
            </p:cNvPicPr>
            <p:nvPr/>
          </p:nvPicPr>
          <p:blipFill>
            <a:blip r:embed="rId4"/>
            <a:stretch>
              <a:fillRect/>
            </a:stretch>
          </p:blipFill>
          <p:spPr>
            <a:xfrm>
              <a:off x="2208806" y="3150713"/>
              <a:ext cx="476035" cy="385887"/>
            </a:xfrm>
            <a:prstGeom prst="rect">
              <a:avLst/>
            </a:prstGeom>
          </p:spPr>
        </p:pic>
      </p:grpSp>
      <p:grpSp>
        <p:nvGrpSpPr>
          <p:cNvPr id="60" name="Group 59">
            <a:extLst>
              <a:ext uri="{FF2B5EF4-FFF2-40B4-BE49-F238E27FC236}">
                <a16:creationId xmlns:a16="http://schemas.microsoft.com/office/drawing/2014/main" id="{95B00312-0531-48EA-B4D6-8DC789D01C11}"/>
              </a:ext>
            </a:extLst>
          </p:cNvPr>
          <p:cNvGrpSpPr/>
          <p:nvPr/>
        </p:nvGrpSpPr>
        <p:grpSpPr>
          <a:xfrm>
            <a:off x="8592238" y="2069435"/>
            <a:ext cx="3110204" cy="2900697"/>
            <a:chOff x="8592238" y="2069435"/>
            <a:chExt cx="3110204" cy="2900697"/>
          </a:xfrm>
        </p:grpSpPr>
        <p:sp>
          <p:nvSpPr>
            <p:cNvPr id="78" name="Rectangle 77">
              <a:extLst>
                <a:ext uri="{FF2B5EF4-FFF2-40B4-BE49-F238E27FC236}">
                  <a16:creationId xmlns:a16="http://schemas.microsoft.com/office/drawing/2014/main" id="{7243794C-1C38-4E55-82FF-652A473BC33D}"/>
                </a:ext>
              </a:extLst>
            </p:cNvPr>
            <p:cNvSpPr/>
            <p:nvPr/>
          </p:nvSpPr>
          <p:spPr bwMode="auto">
            <a:xfrm>
              <a:off x="8592238" y="2069435"/>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mj-lt"/>
                </a:rPr>
                <a:t>Real-time analytics</a:t>
              </a:r>
            </a:p>
            <a:p>
              <a:pPr algn="ctr" defTabSz="932472" fontAlgn="base">
                <a:lnSpc>
                  <a:spcPct val="90000"/>
                </a:lnSpc>
                <a:spcBef>
                  <a:spcPct val="0"/>
                </a:spcBef>
                <a:spcAft>
                  <a:spcPct val="0"/>
                </a:spcAft>
              </a:pPr>
              <a:endParaRPr lang="en-US" sz="1600" dirty="0">
                <a:latin typeface="+mj-lt"/>
              </a:endParaRPr>
            </a:p>
          </p:txBody>
        </p:sp>
        <p:sp>
          <p:nvSpPr>
            <p:cNvPr id="84" name="TextBox 83">
              <a:extLst>
                <a:ext uri="{FF2B5EF4-FFF2-40B4-BE49-F238E27FC236}">
                  <a16:creationId xmlns:a16="http://schemas.microsoft.com/office/drawing/2014/main" id="{70D5DA39-10AF-407F-93C0-C2A1666C66E5}"/>
                </a:ext>
              </a:extLst>
            </p:cNvPr>
            <p:cNvSpPr txBox="1"/>
            <p:nvPr/>
          </p:nvSpPr>
          <p:spPr>
            <a:xfrm>
              <a:off x="8975652" y="4018812"/>
              <a:ext cx="2652839" cy="658989"/>
            </a:xfrm>
            <a:prstGeom prst="rect">
              <a:avLst/>
            </a:prstGeom>
            <a:noFill/>
          </p:spPr>
          <p:txBody>
            <a:bodyPr wrap="square" lIns="0" tIns="143428" rIns="179285" bIns="143428" rtlCol="0">
              <a:spAutoFit/>
            </a:bodyPr>
            <a:lstStyle/>
            <a:p>
              <a:pPr lvl="0" algn="ctr">
                <a:spcAft>
                  <a:spcPts val="1200"/>
                </a:spcAft>
                <a:defRPr/>
              </a:pPr>
              <a:r>
                <a:rPr lang="en-US" sz="1200" dirty="0"/>
                <a:t>“Derive insights from our devices and data streams in real-time”</a:t>
              </a:r>
            </a:p>
          </p:txBody>
        </p:sp>
        <p:grpSp>
          <p:nvGrpSpPr>
            <p:cNvPr id="86" name="Group 85">
              <a:extLst>
                <a:ext uri="{FF2B5EF4-FFF2-40B4-BE49-F238E27FC236}">
                  <a16:creationId xmlns:a16="http://schemas.microsoft.com/office/drawing/2014/main" id="{9BF80A9E-797C-45D2-9255-FF6AFE0EDC5B}"/>
                </a:ext>
              </a:extLst>
            </p:cNvPr>
            <p:cNvGrpSpPr/>
            <p:nvPr/>
          </p:nvGrpSpPr>
          <p:grpSpPr>
            <a:xfrm>
              <a:off x="9594019" y="2985507"/>
              <a:ext cx="1106642" cy="686849"/>
              <a:chOff x="9765292" y="2985507"/>
              <a:chExt cx="1106642" cy="686849"/>
            </a:xfrm>
          </p:grpSpPr>
          <p:sp>
            <p:nvSpPr>
              <p:cNvPr id="87" name="graph_9" title="Icon of a line chart with connected circles at varying points">
                <a:extLst>
                  <a:ext uri="{FF2B5EF4-FFF2-40B4-BE49-F238E27FC236}">
                    <a16:creationId xmlns:a16="http://schemas.microsoft.com/office/drawing/2014/main" id="{BFC8B9BA-F1C7-42A2-83F3-82298B37F75C}"/>
                  </a:ext>
                </a:extLst>
              </p:cNvPr>
              <p:cNvSpPr>
                <a:spLocks noChangeAspect="1" noEditPoints="1"/>
              </p:cNvSpPr>
              <p:nvPr/>
            </p:nvSpPr>
            <p:spPr bwMode="auto">
              <a:xfrm>
                <a:off x="10410449" y="3188865"/>
                <a:ext cx="461485" cy="41641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88" name="Picture 87" descr=" Data Lake Analytics">
                <a:extLst>
                  <a:ext uri="{FF2B5EF4-FFF2-40B4-BE49-F238E27FC236}">
                    <a16:creationId xmlns:a16="http://schemas.microsoft.com/office/drawing/2014/main" id="{0EC6403E-A553-4415-9356-50D0238AFB63}"/>
                  </a:ext>
                </a:extLst>
              </p:cNvPr>
              <p:cNvPicPr>
                <a:picLocks noChangeAspect="1"/>
              </p:cNvPicPr>
              <p:nvPr/>
            </p:nvPicPr>
            <p:blipFill>
              <a:blip r:embed="rId5"/>
              <a:stretch>
                <a:fillRect/>
              </a:stretch>
            </p:blipFill>
            <p:spPr>
              <a:xfrm>
                <a:off x="9765292" y="2985507"/>
                <a:ext cx="517598" cy="686849"/>
              </a:xfrm>
              <a:prstGeom prst="rect">
                <a:avLst/>
              </a:prstGeom>
            </p:spPr>
          </p:pic>
        </p:grpSp>
      </p:grpSp>
      <p:grpSp>
        <p:nvGrpSpPr>
          <p:cNvPr id="89" name="Group 88">
            <a:extLst>
              <a:ext uri="{FF2B5EF4-FFF2-40B4-BE49-F238E27FC236}">
                <a16:creationId xmlns:a16="http://schemas.microsoft.com/office/drawing/2014/main" id="{1DEC2ED9-B596-48E5-B682-102BB20B4B27}"/>
              </a:ext>
            </a:extLst>
          </p:cNvPr>
          <p:cNvGrpSpPr/>
          <p:nvPr/>
        </p:nvGrpSpPr>
        <p:grpSpPr>
          <a:xfrm>
            <a:off x="4540786" y="2069435"/>
            <a:ext cx="3110204" cy="2900697"/>
            <a:chOff x="4540786" y="2069435"/>
            <a:chExt cx="3110204" cy="2900697"/>
          </a:xfrm>
          <a:solidFill>
            <a:srgbClr val="E6E6E6"/>
          </a:solidFill>
        </p:grpSpPr>
        <p:sp>
          <p:nvSpPr>
            <p:cNvPr id="90" name="Rectangle 89">
              <a:extLst>
                <a:ext uri="{FF2B5EF4-FFF2-40B4-BE49-F238E27FC236}">
                  <a16:creationId xmlns:a16="http://schemas.microsoft.com/office/drawing/2014/main" id="{447017CB-F2C2-454C-81C5-898AF3522D32}"/>
                </a:ext>
              </a:extLst>
            </p:cNvPr>
            <p:cNvSpPr/>
            <p:nvPr/>
          </p:nvSpPr>
          <p:spPr bwMode="auto">
            <a:xfrm>
              <a:off x="4540786" y="2069435"/>
              <a:ext cx="3110204" cy="2900697"/>
            </a:xfrm>
            <a:prstGeom prst="rect">
              <a:avLst/>
            </a:prstGeom>
            <a:grp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Advanced analytics</a:t>
              </a:r>
            </a:p>
            <a:p>
              <a:pPr algn="ctr" defTabSz="932472" fontAlgn="base">
                <a:lnSpc>
                  <a:spcPct val="90000"/>
                </a:lnSpc>
                <a:spcBef>
                  <a:spcPct val="0"/>
                </a:spcBef>
                <a:spcAft>
                  <a:spcPct val="0"/>
                </a:spcAft>
              </a:pPr>
              <a:endParaRPr lang="en-US" dirty="0">
                <a:latin typeface="+mj-lt"/>
              </a:endParaRPr>
            </a:p>
          </p:txBody>
        </p:sp>
        <p:sp>
          <p:nvSpPr>
            <p:cNvPr id="91" name="TextBox 90">
              <a:extLst>
                <a:ext uri="{FF2B5EF4-FFF2-40B4-BE49-F238E27FC236}">
                  <a16:creationId xmlns:a16="http://schemas.microsoft.com/office/drawing/2014/main" id="{68AF82E2-C79C-4DC0-963B-2C7D86D52995}"/>
                </a:ext>
              </a:extLst>
            </p:cNvPr>
            <p:cNvSpPr txBox="1"/>
            <p:nvPr/>
          </p:nvSpPr>
          <p:spPr>
            <a:xfrm>
              <a:off x="4823924" y="4091170"/>
              <a:ext cx="2653213" cy="658989"/>
            </a:xfrm>
            <a:prstGeom prst="rect">
              <a:avLst/>
            </a:prstGeom>
            <a:grpFill/>
          </p:spPr>
          <p:txBody>
            <a:bodyPr wrap="square" lIns="0" tIns="143428" rIns="179285" bIns="143428" rtlCol="0">
              <a:spAutoFit/>
            </a:bodyPr>
            <a:lstStyle/>
            <a:p>
              <a:pPr lvl="0" algn="ctr">
                <a:spcAft>
                  <a:spcPts val="1200"/>
                </a:spcAft>
                <a:defRPr/>
              </a:pPr>
              <a:r>
                <a:rPr lang="en-US" sz="1200" dirty="0"/>
                <a:t>“Predict next best offer and customer churn”</a:t>
              </a:r>
            </a:p>
          </p:txBody>
        </p:sp>
        <p:grpSp>
          <p:nvGrpSpPr>
            <p:cNvPr id="92" name="Group 91">
              <a:extLst>
                <a:ext uri="{FF2B5EF4-FFF2-40B4-BE49-F238E27FC236}">
                  <a16:creationId xmlns:a16="http://schemas.microsoft.com/office/drawing/2014/main" id="{501482E1-3746-40CC-AB84-864E63039270}"/>
                </a:ext>
              </a:extLst>
            </p:cNvPr>
            <p:cNvGrpSpPr/>
            <p:nvPr/>
          </p:nvGrpSpPr>
          <p:grpSpPr>
            <a:xfrm>
              <a:off x="5477491" y="3002820"/>
              <a:ext cx="1236794" cy="673040"/>
              <a:chOff x="5621183" y="3002820"/>
              <a:chExt cx="1236794" cy="673040"/>
            </a:xfrm>
            <a:grpFill/>
          </p:grpSpPr>
          <p:sp>
            <p:nvSpPr>
              <p:cNvPr id="93" name="graph_9" title="Icon of a line chart with connected circles at varying points">
                <a:extLst>
                  <a:ext uri="{FF2B5EF4-FFF2-40B4-BE49-F238E27FC236}">
                    <a16:creationId xmlns:a16="http://schemas.microsoft.com/office/drawing/2014/main" id="{DC82B8B5-241C-4B0F-9F91-AD26CE12C8BB}"/>
                  </a:ext>
                </a:extLst>
              </p:cNvPr>
              <p:cNvSpPr>
                <a:spLocks noChangeAspect="1" noEditPoints="1"/>
              </p:cNvSpPr>
              <p:nvPr/>
            </p:nvSpPr>
            <p:spPr bwMode="auto">
              <a:xfrm>
                <a:off x="6396492" y="3188865"/>
                <a:ext cx="461485" cy="41641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grpFill/>
              <a:ln w="19050"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94" name="Graphic 93" descr="Machine Learning Studio">
                <a:extLst>
                  <a:ext uri="{FF2B5EF4-FFF2-40B4-BE49-F238E27FC236}">
                    <a16:creationId xmlns:a16="http://schemas.microsoft.com/office/drawing/2014/main" id="{1A9D011D-5BEB-4BD9-882C-4FC4498098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1183" y="3002820"/>
                <a:ext cx="673040" cy="673040"/>
              </a:xfrm>
              <a:prstGeom prst="rect">
                <a:avLst/>
              </a:prstGeom>
            </p:spPr>
          </p:pic>
        </p:grpSp>
      </p:grpSp>
      <p:pic>
        <p:nvPicPr>
          <p:cNvPr id="95" name="Graphic 94" descr="Machine Learning Studio">
            <a:extLst>
              <a:ext uri="{FF2B5EF4-FFF2-40B4-BE49-F238E27FC236}">
                <a16:creationId xmlns:a16="http://schemas.microsoft.com/office/drawing/2014/main" id="{BC2F9874-754F-4F22-A6A2-D634DE71D9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5981" y="3060554"/>
            <a:ext cx="673040" cy="673040"/>
          </a:xfrm>
          <a:prstGeom prst="rect">
            <a:avLst/>
          </a:prstGeom>
        </p:spPr>
      </p:pic>
      <p:sp>
        <p:nvSpPr>
          <p:cNvPr id="96" name="Rectangle 95">
            <a:extLst>
              <a:ext uri="{FF2B5EF4-FFF2-40B4-BE49-F238E27FC236}">
                <a16:creationId xmlns:a16="http://schemas.microsoft.com/office/drawing/2014/main" id="{EA2693D7-3584-4CEF-AD13-A7F251E233D2}"/>
              </a:ext>
            </a:extLst>
          </p:cNvPr>
          <p:cNvSpPr/>
          <p:nvPr/>
        </p:nvSpPr>
        <p:spPr bwMode="auto">
          <a:xfrm>
            <a:off x="554255" y="2160778"/>
            <a:ext cx="3030583" cy="2769326"/>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56F553AF-7EAC-49AC-8FB3-065DB44F1D2F}"/>
              </a:ext>
            </a:extLst>
          </p:cNvPr>
          <p:cNvSpPr/>
          <p:nvPr/>
        </p:nvSpPr>
        <p:spPr bwMode="auto">
          <a:xfrm>
            <a:off x="8632048" y="2132731"/>
            <a:ext cx="3030583" cy="2769326"/>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78782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87F5-6909-4DE7-B67A-0EFCD375542C}"/>
              </a:ext>
            </a:extLst>
          </p:cNvPr>
          <p:cNvSpPr>
            <a:spLocks noGrp="1"/>
          </p:cNvSpPr>
          <p:nvPr>
            <p:ph type="title"/>
          </p:nvPr>
        </p:nvSpPr>
        <p:spPr>
          <a:xfrm>
            <a:off x="427980" y="178418"/>
            <a:ext cx="11336039" cy="758022"/>
          </a:xfrm>
        </p:spPr>
        <p:txBody>
          <a:bodyPr/>
          <a:lstStyle/>
          <a:p>
            <a:r>
              <a:rPr lang="en-US" dirty="0"/>
              <a:t>Advanced Analytics patterns</a:t>
            </a:r>
          </a:p>
        </p:txBody>
      </p:sp>
      <p:sp>
        <p:nvSpPr>
          <p:cNvPr id="3" name="Rectangle 2">
            <a:extLst>
              <a:ext uri="{FF2B5EF4-FFF2-40B4-BE49-F238E27FC236}">
                <a16:creationId xmlns:a16="http://schemas.microsoft.com/office/drawing/2014/main" id="{63D396DF-9507-44B8-92EC-73B657AB8FAE}"/>
              </a:ext>
            </a:extLst>
          </p:cNvPr>
          <p:cNvSpPr/>
          <p:nvPr/>
        </p:nvSpPr>
        <p:spPr bwMode="auto">
          <a:xfrm>
            <a:off x="5466905" y="1867238"/>
            <a:ext cx="3110204" cy="1509512"/>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Model &amp; Serve</a:t>
            </a:r>
          </a:p>
          <a:p>
            <a:pPr algn="ctr" defTabSz="932472" fontAlgn="base">
              <a:lnSpc>
                <a:spcPct val="90000"/>
              </a:lnSpc>
              <a:spcBef>
                <a:spcPct val="0"/>
              </a:spcBef>
              <a:spcAft>
                <a:spcPct val="0"/>
              </a:spcAft>
            </a:pPr>
            <a:endParaRPr lang="en-US" sz="1600" dirty="0">
              <a:latin typeface="Segoe UI Semibold"/>
            </a:endParaRPr>
          </a:p>
        </p:txBody>
      </p:sp>
      <p:sp>
        <p:nvSpPr>
          <p:cNvPr id="4" name="Rectangle 3">
            <a:extLst>
              <a:ext uri="{FF2B5EF4-FFF2-40B4-BE49-F238E27FC236}">
                <a16:creationId xmlns:a16="http://schemas.microsoft.com/office/drawing/2014/main" id="{37D91F1C-ED78-45F2-9789-6EE6BC0AD30C}"/>
              </a:ext>
            </a:extLst>
          </p:cNvPr>
          <p:cNvSpPr/>
          <p:nvPr/>
        </p:nvSpPr>
        <p:spPr bwMode="auto">
          <a:xfrm>
            <a:off x="8729065" y="1867237"/>
            <a:ext cx="3110204" cy="2900697"/>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Visualize</a:t>
            </a:r>
          </a:p>
        </p:txBody>
      </p:sp>
      <p:sp>
        <p:nvSpPr>
          <p:cNvPr id="5" name="Rectangle 4">
            <a:extLst>
              <a:ext uri="{FF2B5EF4-FFF2-40B4-BE49-F238E27FC236}">
                <a16:creationId xmlns:a16="http://schemas.microsoft.com/office/drawing/2014/main" id="{9EE5EA5E-51D1-4FC1-BF2F-878A60E288DD}"/>
              </a:ext>
            </a:extLst>
          </p:cNvPr>
          <p:cNvSpPr/>
          <p:nvPr/>
        </p:nvSpPr>
        <p:spPr bwMode="auto">
          <a:xfrm>
            <a:off x="2212187" y="1867237"/>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Ingest &amp; Prep</a:t>
            </a:r>
          </a:p>
          <a:p>
            <a:pPr algn="ctr" defTabSz="932472" fontAlgn="base">
              <a:lnSpc>
                <a:spcPct val="90000"/>
              </a:lnSpc>
              <a:spcBef>
                <a:spcPct val="0"/>
              </a:spcBef>
              <a:spcAft>
                <a:spcPct val="0"/>
              </a:spcAft>
            </a:pPr>
            <a:endParaRPr lang="en-US" sz="1600">
              <a:latin typeface="Segoe UI Semibold"/>
            </a:endParaRPr>
          </a:p>
        </p:txBody>
      </p:sp>
      <p:sp>
        <p:nvSpPr>
          <p:cNvPr id="6" name="Rectangle 5">
            <a:extLst>
              <a:ext uri="{FF2B5EF4-FFF2-40B4-BE49-F238E27FC236}">
                <a16:creationId xmlns:a16="http://schemas.microsoft.com/office/drawing/2014/main" id="{FD27ECFA-B931-4A7A-AD42-BBFB8A2EF2DC}"/>
              </a:ext>
            </a:extLst>
          </p:cNvPr>
          <p:cNvSpPr/>
          <p:nvPr/>
        </p:nvSpPr>
        <p:spPr bwMode="auto">
          <a:xfrm>
            <a:off x="2204746" y="4914901"/>
            <a:ext cx="9654743" cy="1390902"/>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Store</a:t>
            </a:r>
          </a:p>
        </p:txBody>
      </p:sp>
      <p:sp>
        <p:nvSpPr>
          <p:cNvPr id="7" name="TextBox 6">
            <a:extLst>
              <a:ext uri="{FF2B5EF4-FFF2-40B4-BE49-F238E27FC236}">
                <a16:creationId xmlns:a16="http://schemas.microsoft.com/office/drawing/2014/main" id="{075C0E88-B725-41E4-B538-BAAB7A0C6400}"/>
              </a:ext>
            </a:extLst>
          </p:cNvPr>
          <p:cNvSpPr txBox="1"/>
          <p:nvPr/>
        </p:nvSpPr>
        <p:spPr>
          <a:xfrm>
            <a:off x="740276" y="2724185"/>
            <a:ext cx="1045736"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Logs (unstructured)</a:t>
            </a:r>
          </a:p>
        </p:txBody>
      </p:sp>
      <p:sp>
        <p:nvSpPr>
          <p:cNvPr id="8" name="TextBox 7">
            <a:extLst>
              <a:ext uri="{FF2B5EF4-FFF2-40B4-BE49-F238E27FC236}">
                <a16:creationId xmlns:a16="http://schemas.microsoft.com/office/drawing/2014/main" id="{C9EE7EAB-1950-4994-A83D-2CA942E8889C}"/>
              </a:ext>
            </a:extLst>
          </p:cNvPr>
          <p:cNvSpPr txBox="1"/>
          <p:nvPr/>
        </p:nvSpPr>
        <p:spPr>
          <a:xfrm>
            <a:off x="740276" y="3547859"/>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Media (unstructured)</a:t>
            </a:r>
          </a:p>
        </p:txBody>
      </p:sp>
      <p:sp>
        <p:nvSpPr>
          <p:cNvPr id="9" name="TextBox 8">
            <a:extLst>
              <a:ext uri="{FF2B5EF4-FFF2-40B4-BE49-F238E27FC236}">
                <a16:creationId xmlns:a16="http://schemas.microsoft.com/office/drawing/2014/main" id="{26915F98-8F99-4E5F-B7FC-393A508748E2}"/>
              </a:ext>
            </a:extLst>
          </p:cNvPr>
          <p:cNvSpPr txBox="1"/>
          <p:nvPr/>
        </p:nvSpPr>
        <p:spPr>
          <a:xfrm>
            <a:off x="740275" y="4371533"/>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Files (unstructured)</a:t>
            </a:r>
          </a:p>
        </p:txBody>
      </p:sp>
      <p:sp>
        <p:nvSpPr>
          <p:cNvPr id="10" name="TextBox 9">
            <a:extLst>
              <a:ext uri="{FF2B5EF4-FFF2-40B4-BE49-F238E27FC236}">
                <a16:creationId xmlns:a16="http://schemas.microsoft.com/office/drawing/2014/main" id="{1CB40F69-94FF-4C33-AFDB-6BCECE82CDC8}"/>
              </a:ext>
            </a:extLst>
          </p:cNvPr>
          <p:cNvSpPr txBox="1"/>
          <p:nvPr/>
        </p:nvSpPr>
        <p:spPr>
          <a:xfrm>
            <a:off x="740275" y="5112108"/>
            <a:ext cx="997441"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Business/</a:t>
            </a:r>
            <a:br>
              <a:rPr kumimoji="0" lang="en-US" sz="1200" b="0" i="0" u="none" strike="noStrike" kern="1200" cap="none" spc="0" normalizeH="0" baseline="0" noProof="0">
                <a:ln>
                  <a:noFill/>
                </a:ln>
                <a:effectLst/>
                <a:uLnTx/>
                <a:uFillTx/>
                <a:latin typeface="Segoe UI Semibold"/>
                <a:ea typeface="+mn-ea"/>
                <a:cs typeface="+mn-cs"/>
              </a:rPr>
            </a:br>
            <a:r>
              <a:rPr kumimoji="0" lang="en-US" sz="1200" b="0" i="0" u="none" strike="noStrike" kern="1200" cap="none" spc="0" normalizeH="0" baseline="0" noProof="0">
                <a:ln>
                  <a:noFill/>
                </a:ln>
                <a:effectLst/>
                <a:uLnTx/>
                <a:uFillTx/>
                <a:latin typeface="Segoe UI Semibold"/>
                <a:ea typeface="+mn-ea"/>
                <a:cs typeface="+mn-cs"/>
              </a:rPr>
              <a:t>custom apps </a:t>
            </a:r>
            <a:br>
              <a:rPr kumimoji="0" lang="en-US" sz="1200" b="0" i="0" u="none" strike="noStrike" kern="1200" cap="none" spc="0" normalizeH="0" baseline="0" noProof="0">
                <a:ln>
                  <a:noFill/>
                </a:ln>
                <a:effectLst/>
                <a:uLnTx/>
                <a:uFillTx/>
                <a:latin typeface="Segoe UI Semibold"/>
                <a:ea typeface="+mn-ea"/>
                <a:cs typeface="+mn-cs"/>
              </a:rPr>
            </a:br>
            <a:r>
              <a:rPr kumimoji="0" lang="en-US" sz="1200" b="0" i="0" u="none" strike="noStrike" kern="1200" cap="none" spc="0" normalizeH="0" baseline="0" noProof="0">
                <a:ln>
                  <a:noFill/>
                </a:ln>
                <a:effectLst/>
                <a:uLnTx/>
                <a:uFillTx/>
                <a:latin typeface="Segoe UI Semibold"/>
                <a:ea typeface="+mn-ea"/>
                <a:cs typeface="+mn-cs"/>
              </a:rPr>
              <a:t>(structured)</a:t>
            </a:r>
          </a:p>
        </p:txBody>
      </p:sp>
      <p:sp>
        <p:nvSpPr>
          <p:cNvPr id="11" name="Right Bracket 10">
            <a:extLst>
              <a:ext uri="{FF2B5EF4-FFF2-40B4-BE49-F238E27FC236}">
                <a16:creationId xmlns:a16="http://schemas.microsoft.com/office/drawing/2014/main" id="{7BBD9D84-94E3-4F25-80D6-8D5016CA1F65}"/>
              </a:ext>
            </a:extLst>
          </p:cNvPr>
          <p:cNvSpPr/>
          <p:nvPr/>
        </p:nvSpPr>
        <p:spPr>
          <a:xfrm>
            <a:off x="1729256" y="1867237"/>
            <a:ext cx="159697" cy="4533517"/>
          </a:xfrm>
          <a:prstGeom prst="rightBracket">
            <a:avLst>
              <a:gd name="adj" fmla="val 0"/>
            </a:avLst>
          </a:prstGeom>
          <a:ln w="19050">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12" name="Straight Arrow Connector 11">
            <a:extLst>
              <a:ext uri="{FF2B5EF4-FFF2-40B4-BE49-F238E27FC236}">
                <a16:creationId xmlns:a16="http://schemas.microsoft.com/office/drawing/2014/main" id="{595A3A2A-1F2F-44CE-BFAA-BBFACE774DD2}"/>
              </a:ext>
            </a:extLst>
          </p:cNvPr>
          <p:cNvCxnSpPr>
            <a:cxnSpLocks/>
          </p:cNvCxnSpPr>
          <p:nvPr/>
        </p:nvCxnSpPr>
        <p:spPr>
          <a:xfrm>
            <a:off x="1907832" y="2410979"/>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452062-D92C-4362-9F4C-E503867500ED}"/>
              </a:ext>
            </a:extLst>
          </p:cNvPr>
          <p:cNvCxnSpPr>
            <a:cxnSpLocks/>
          </p:cNvCxnSpPr>
          <p:nvPr/>
        </p:nvCxnSpPr>
        <p:spPr>
          <a:xfrm>
            <a:off x="3846941" y="4799836"/>
            <a:ext cx="0" cy="424171"/>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F905CE8-0369-4667-824C-A05DF5DD87F1}"/>
              </a:ext>
            </a:extLst>
          </p:cNvPr>
          <p:cNvCxnSpPr>
            <a:cxnSpLocks/>
          </p:cNvCxnSpPr>
          <p:nvPr/>
        </p:nvCxnSpPr>
        <p:spPr>
          <a:xfrm>
            <a:off x="5017770" y="234168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5FD6D16-EB6E-4EDC-81A4-6796498F0416}"/>
              </a:ext>
            </a:extLst>
          </p:cNvPr>
          <p:cNvCxnSpPr>
            <a:cxnSpLocks/>
          </p:cNvCxnSpPr>
          <p:nvPr/>
        </p:nvCxnSpPr>
        <p:spPr>
          <a:xfrm>
            <a:off x="1907832" y="5498808"/>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E070E3-E51B-48F2-BD0E-F2F682764D2A}"/>
              </a:ext>
            </a:extLst>
          </p:cNvPr>
          <p:cNvCxnSpPr>
            <a:cxnSpLocks/>
          </p:cNvCxnSpPr>
          <p:nvPr/>
        </p:nvCxnSpPr>
        <p:spPr>
          <a:xfrm>
            <a:off x="8354242" y="233749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F0A554-C199-4F14-B11A-3EC65DDDE603}"/>
              </a:ext>
            </a:extLst>
          </p:cNvPr>
          <p:cNvCxnSpPr>
            <a:cxnSpLocks/>
          </p:cNvCxnSpPr>
          <p:nvPr/>
        </p:nvCxnSpPr>
        <p:spPr>
          <a:xfrm flipV="1">
            <a:off x="7022007" y="4591858"/>
            <a:ext cx="0" cy="465579"/>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2151BF2-3A74-4B79-BC68-D14B5B7FEFE0}"/>
              </a:ext>
            </a:extLst>
          </p:cNvPr>
          <p:cNvSpPr txBox="1"/>
          <p:nvPr/>
        </p:nvSpPr>
        <p:spPr>
          <a:xfrm>
            <a:off x="3272096" y="4175131"/>
            <a:ext cx="1701948" cy="123111"/>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Up to 10x faster than vanilla Spark</a:t>
            </a:r>
          </a:p>
        </p:txBody>
      </p:sp>
      <p:sp>
        <p:nvSpPr>
          <p:cNvPr id="19" name="TextBox 18">
            <a:extLst>
              <a:ext uri="{FF2B5EF4-FFF2-40B4-BE49-F238E27FC236}">
                <a16:creationId xmlns:a16="http://schemas.microsoft.com/office/drawing/2014/main" id="{BF27D97A-69A1-4F4B-8103-56AFFA659077}"/>
              </a:ext>
            </a:extLst>
          </p:cNvPr>
          <p:cNvSpPr txBox="1"/>
          <p:nvPr/>
        </p:nvSpPr>
        <p:spPr>
          <a:xfrm>
            <a:off x="2683407" y="3054972"/>
            <a:ext cx="2042864" cy="461665"/>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Code-free data transformation and  ingestion from 90+ data integration connectors</a:t>
            </a:r>
          </a:p>
        </p:txBody>
      </p:sp>
      <p:sp>
        <p:nvSpPr>
          <p:cNvPr id="20" name="TextBox 19">
            <a:extLst>
              <a:ext uri="{FF2B5EF4-FFF2-40B4-BE49-F238E27FC236}">
                <a16:creationId xmlns:a16="http://schemas.microsoft.com/office/drawing/2014/main" id="{3D6936F9-7C27-417D-B057-504A157DB17A}"/>
              </a:ext>
            </a:extLst>
          </p:cNvPr>
          <p:cNvSpPr txBox="1"/>
          <p:nvPr/>
        </p:nvSpPr>
        <p:spPr>
          <a:xfrm>
            <a:off x="9089024" y="3629018"/>
            <a:ext cx="2390286" cy="307777"/>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Leader in the Magic Quadrant for Business Intelligence and Analytics Platforms*</a:t>
            </a:r>
          </a:p>
        </p:txBody>
      </p:sp>
      <p:sp>
        <p:nvSpPr>
          <p:cNvPr id="21" name="TextBox 20">
            <a:extLst>
              <a:ext uri="{FF2B5EF4-FFF2-40B4-BE49-F238E27FC236}">
                <a16:creationId xmlns:a16="http://schemas.microsoft.com/office/drawing/2014/main" id="{E6823166-CDC1-494D-8E74-A9B26D4D0D45}"/>
              </a:ext>
            </a:extLst>
          </p:cNvPr>
          <p:cNvSpPr txBox="1"/>
          <p:nvPr/>
        </p:nvSpPr>
        <p:spPr>
          <a:xfrm>
            <a:off x="5934785" y="3075826"/>
            <a:ext cx="2092469" cy="246221"/>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Up to 14x faster and costs 94% less than other cloud providers</a:t>
            </a:r>
          </a:p>
        </p:txBody>
      </p:sp>
      <p:sp>
        <p:nvSpPr>
          <p:cNvPr id="22" name="TextBox 21">
            <a:extLst>
              <a:ext uri="{FF2B5EF4-FFF2-40B4-BE49-F238E27FC236}">
                <a16:creationId xmlns:a16="http://schemas.microsoft.com/office/drawing/2014/main" id="{40D2E93F-4EAD-427F-9F41-CCA03C52CF48}"/>
              </a:ext>
            </a:extLst>
          </p:cNvPr>
          <p:cNvSpPr txBox="1"/>
          <p:nvPr/>
        </p:nvSpPr>
        <p:spPr>
          <a:xfrm>
            <a:off x="6236406" y="5861278"/>
            <a:ext cx="2072250" cy="307777"/>
          </a:xfrm>
          <a:prstGeom prst="rect">
            <a:avLst/>
          </a:prstGeom>
          <a:noFill/>
        </p:spPr>
        <p:txBody>
          <a:bodyPr wrap="square" lIns="0" tIns="0" rIns="0" bIns="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sz="1000">
                <a:gradFill>
                  <a:gsLst>
                    <a:gs pos="2917">
                      <a:srgbClr val="1A1A1A"/>
                    </a:gs>
                    <a:gs pos="30000">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High performance data lake available in all 54 Azure regions</a:t>
            </a:r>
          </a:p>
        </p:txBody>
      </p:sp>
      <p:sp>
        <p:nvSpPr>
          <p:cNvPr id="23" name="TextBox 22">
            <a:extLst>
              <a:ext uri="{FF2B5EF4-FFF2-40B4-BE49-F238E27FC236}">
                <a16:creationId xmlns:a16="http://schemas.microsoft.com/office/drawing/2014/main" id="{F1DAC04D-3EC3-4BC4-9560-7A4069229FFC}"/>
              </a:ext>
            </a:extLst>
          </p:cNvPr>
          <p:cNvSpPr txBox="1"/>
          <p:nvPr/>
        </p:nvSpPr>
        <p:spPr>
          <a:xfrm>
            <a:off x="10346284" y="3001490"/>
            <a:ext cx="714426"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Power BI</a:t>
            </a:r>
          </a:p>
        </p:txBody>
      </p:sp>
      <p:sp>
        <p:nvSpPr>
          <p:cNvPr id="24" name="Freeform: Shape 23">
            <a:extLst>
              <a:ext uri="{FF2B5EF4-FFF2-40B4-BE49-F238E27FC236}">
                <a16:creationId xmlns:a16="http://schemas.microsoft.com/office/drawing/2014/main" id="{ECA4373E-57BE-43D0-9B0E-9D2535372E60}"/>
              </a:ext>
            </a:extLst>
          </p:cNvPr>
          <p:cNvSpPr>
            <a:spLocks noChangeAspect="1"/>
          </p:cNvSpPr>
          <p:nvPr/>
        </p:nvSpPr>
        <p:spPr bwMode="auto">
          <a:xfrm flipV="1">
            <a:off x="9597315" y="2935867"/>
            <a:ext cx="456306" cy="339887"/>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5" name="Picture 24" descr="A picture containing clock&#10;&#10;Description automatically generated">
            <a:extLst>
              <a:ext uri="{FF2B5EF4-FFF2-40B4-BE49-F238E27FC236}">
                <a16:creationId xmlns:a16="http://schemas.microsoft.com/office/drawing/2014/main" id="{0F9A94FF-A7A6-46D1-8CAF-A65108DFF416}"/>
              </a:ext>
            </a:extLst>
          </p:cNvPr>
          <p:cNvPicPr>
            <a:picLocks noChangeAspect="1"/>
          </p:cNvPicPr>
          <p:nvPr/>
        </p:nvPicPr>
        <p:blipFill>
          <a:blip r:embed="rId3"/>
          <a:stretch>
            <a:fillRect/>
          </a:stretch>
        </p:blipFill>
        <p:spPr>
          <a:xfrm>
            <a:off x="5654355" y="2388239"/>
            <a:ext cx="560860" cy="560860"/>
          </a:xfrm>
          <a:prstGeom prst="rect">
            <a:avLst/>
          </a:prstGeom>
        </p:spPr>
      </p:pic>
      <p:sp>
        <p:nvSpPr>
          <p:cNvPr id="26" name="TextBox 25">
            <a:extLst>
              <a:ext uri="{FF2B5EF4-FFF2-40B4-BE49-F238E27FC236}">
                <a16:creationId xmlns:a16="http://schemas.microsoft.com/office/drawing/2014/main" id="{97C019BA-59B7-4DBE-A2F7-F43F45903E22}"/>
              </a:ext>
            </a:extLst>
          </p:cNvPr>
          <p:cNvSpPr txBox="1"/>
          <p:nvPr/>
        </p:nvSpPr>
        <p:spPr>
          <a:xfrm>
            <a:off x="6396014" y="2543797"/>
            <a:ext cx="1958228"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dirty="0">
                <a:solidFill>
                  <a:schemeClr val="tx1"/>
                </a:solidFill>
              </a:rPr>
              <a:t>Azure Synapse Analytics</a:t>
            </a:r>
          </a:p>
          <a:p>
            <a:r>
              <a:rPr lang="en-US" sz="1200" dirty="0">
                <a:solidFill>
                  <a:schemeClr val="tx1"/>
                </a:solidFill>
                <a:latin typeface="+mn-lt"/>
              </a:rPr>
              <a:t>(Data Warehouse)</a:t>
            </a:r>
          </a:p>
        </p:txBody>
      </p:sp>
      <p:sp>
        <p:nvSpPr>
          <p:cNvPr id="27" name="TextBox 26">
            <a:extLst>
              <a:ext uri="{FF2B5EF4-FFF2-40B4-BE49-F238E27FC236}">
                <a16:creationId xmlns:a16="http://schemas.microsoft.com/office/drawing/2014/main" id="{25260420-32FA-4331-9C02-481E03CC0349}"/>
              </a:ext>
            </a:extLst>
          </p:cNvPr>
          <p:cNvSpPr txBox="1"/>
          <p:nvPr/>
        </p:nvSpPr>
        <p:spPr>
          <a:xfrm>
            <a:off x="3239699" y="3808213"/>
            <a:ext cx="1372171"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dirty="0">
                <a:solidFill>
                  <a:schemeClr val="tx1"/>
                </a:solidFill>
              </a:rPr>
              <a:t>Azure Databricks</a:t>
            </a:r>
          </a:p>
          <a:p>
            <a:r>
              <a:rPr lang="en-US" sz="1200" dirty="0">
                <a:solidFill>
                  <a:schemeClr val="tx1"/>
                </a:solidFill>
                <a:latin typeface="+mn-lt"/>
              </a:rPr>
              <a:t>(Data prep)</a:t>
            </a:r>
          </a:p>
        </p:txBody>
      </p:sp>
      <p:grpSp>
        <p:nvGrpSpPr>
          <p:cNvPr id="28" name="Group 4">
            <a:extLst>
              <a:ext uri="{FF2B5EF4-FFF2-40B4-BE49-F238E27FC236}">
                <a16:creationId xmlns:a16="http://schemas.microsoft.com/office/drawing/2014/main" id="{DCEEDF3E-FB02-4730-84D0-C26B5D21E09B}"/>
              </a:ext>
            </a:extLst>
          </p:cNvPr>
          <p:cNvGrpSpPr>
            <a:grpSpLocks noChangeAspect="1"/>
          </p:cNvGrpSpPr>
          <p:nvPr/>
        </p:nvGrpSpPr>
        <p:grpSpPr bwMode="auto">
          <a:xfrm>
            <a:off x="2708334" y="3790409"/>
            <a:ext cx="417512" cy="476250"/>
            <a:chOff x="1937" y="2617"/>
            <a:chExt cx="263" cy="300"/>
          </a:xfrm>
        </p:grpSpPr>
        <p:sp>
          <p:nvSpPr>
            <p:cNvPr id="29" name="AutoShape 3">
              <a:extLst>
                <a:ext uri="{FF2B5EF4-FFF2-40B4-BE49-F238E27FC236}">
                  <a16:creationId xmlns:a16="http://schemas.microsoft.com/office/drawing/2014/main" id="{D4C7C0FF-4F4E-4F06-877A-E5B0CA375DE5}"/>
                </a:ext>
              </a:extLst>
            </p:cNvPr>
            <p:cNvSpPr>
              <a:spLocks noChangeAspect="1" noChangeArrowheads="1" noTextEdit="1"/>
            </p:cNvSpPr>
            <p:nvPr/>
          </p:nvSpPr>
          <p:spPr bwMode="auto">
            <a:xfrm>
              <a:off x="1937" y="2617"/>
              <a:ext cx="26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0" name="Freeform 5">
              <a:extLst>
                <a:ext uri="{FF2B5EF4-FFF2-40B4-BE49-F238E27FC236}">
                  <a16:creationId xmlns:a16="http://schemas.microsoft.com/office/drawing/2014/main" id="{49C02BA1-1C60-4EB5-BEBE-DF677C7DAAC4}"/>
                </a:ext>
              </a:extLst>
            </p:cNvPr>
            <p:cNvSpPr>
              <a:spLocks/>
            </p:cNvSpPr>
            <p:nvPr/>
          </p:nvSpPr>
          <p:spPr bwMode="auto">
            <a:xfrm>
              <a:off x="1937" y="2792"/>
              <a:ext cx="265" cy="125"/>
            </a:xfrm>
            <a:custGeom>
              <a:avLst/>
              <a:gdLst>
                <a:gd name="T0" fmla="*/ 0 w 265"/>
                <a:gd name="T1" fmla="*/ 0 h 125"/>
                <a:gd name="T2" fmla="*/ 0 w 265"/>
                <a:gd name="T3" fmla="*/ 48 h 125"/>
                <a:gd name="T4" fmla="*/ 133 w 265"/>
                <a:gd name="T5" fmla="*/ 125 h 125"/>
                <a:gd name="T6" fmla="*/ 265 w 265"/>
                <a:gd name="T7" fmla="*/ 48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48"/>
                  </a:lnTo>
                  <a:lnTo>
                    <a:pt x="133" y="125"/>
                  </a:lnTo>
                  <a:lnTo>
                    <a:pt x="265" y="48"/>
                  </a:lnTo>
                  <a:lnTo>
                    <a:pt x="265" y="0"/>
                  </a:lnTo>
                  <a:lnTo>
                    <a:pt x="0" y="0"/>
                  </a:lnTo>
                  <a:close/>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1" name="Freeform 6">
              <a:extLst>
                <a:ext uri="{FF2B5EF4-FFF2-40B4-BE49-F238E27FC236}">
                  <a16:creationId xmlns:a16="http://schemas.microsoft.com/office/drawing/2014/main" id="{93F699E9-F595-4E58-B57A-8D2EF2B5F9C3}"/>
                </a:ext>
              </a:extLst>
            </p:cNvPr>
            <p:cNvSpPr>
              <a:spLocks/>
            </p:cNvSpPr>
            <p:nvPr/>
          </p:nvSpPr>
          <p:spPr bwMode="auto">
            <a:xfrm>
              <a:off x="2070" y="2792"/>
              <a:ext cx="132" cy="125"/>
            </a:xfrm>
            <a:custGeom>
              <a:avLst/>
              <a:gdLst>
                <a:gd name="T0" fmla="*/ 0 w 132"/>
                <a:gd name="T1" fmla="*/ 0 h 125"/>
                <a:gd name="T2" fmla="*/ 0 w 132"/>
                <a:gd name="T3" fmla="*/ 125 h 125"/>
                <a:gd name="T4" fmla="*/ 132 w 132"/>
                <a:gd name="T5" fmla="*/ 48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48"/>
                  </a:lnTo>
                  <a:lnTo>
                    <a:pt x="132" y="0"/>
                  </a:lnTo>
                  <a:lnTo>
                    <a:pt x="0" y="0"/>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2" name="Freeform 7">
              <a:extLst>
                <a:ext uri="{FF2B5EF4-FFF2-40B4-BE49-F238E27FC236}">
                  <a16:creationId xmlns:a16="http://schemas.microsoft.com/office/drawing/2014/main" id="{6825B4C4-40DB-48D1-AA80-3FF4EDF776A5}"/>
                </a:ext>
              </a:extLst>
            </p:cNvPr>
            <p:cNvSpPr>
              <a:spLocks/>
            </p:cNvSpPr>
            <p:nvPr/>
          </p:nvSpPr>
          <p:spPr bwMode="auto">
            <a:xfrm>
              <a:off x="1937" y="27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3" name="Freeform 8">
              <a:extLst>
                <a:ext uri="{FF2B5EF4-FFF2-40B4-BE49-F238E27FC236}">
                  <a16:creationId xmlns:a16="http://schemas.microsoft.com/office/drawing/2014/main" id="{8C1F6DE5-2CA3-45E0-90CD-C57519E37AEA}"/>
                </a:ext>
              </a:extLst>
            </p:cNvPr>
            <p:cNvSpPr>
              <a:spLocks/>
            </p:cNvSpPr>
            <p:nvPr/>
          </p:nvSpPr>
          <p:spPr bwMode="auto">
            <a:xfrm>
              <a:off x="1937" y="2692"/>
              <a:ext cx="265" cy="125"/>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4" name="Freeform 9">
              <a:extLst>
                <a:ext uri="{FF2B5EF4-FFF2-40B4-BE49-F238E27FC236}">
                  <a16:creationId xmlns:a16="http://schemas.microsoft.com/office/drawing/2014/main" id="{0158C368-C53A-4621-A06C-84AB5DF5294B}"/>
                </a:ext>
              </a:extLst>
            </p:cNvPr>
            <p:cNvSpPr>
              <a:spLocks/>
            </p:cNvSpPr>
            <p:nvPr/>
          </p:nvSpPr>
          <p:spPr bwMode="auto">
            <a:xfrm>
              <a:off x="2070" y="2692"/>
              <a:ext cx="132" cy="125"/>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5" name="Freeform 10">
              <a:extLst>
                <a:ext uri="{FF2B5EF4-FFF2-40B4-BE49-F238E27FC236}">
                  <a16:creationId xmlns:a16="http://schemas.microsoft.com/office/drawing/2014/main" id="{2718CB0C-19B9-411B-A85F-7BA0E09CFD3C}"/>
                </a:ext>
              </a:extLst>
            </p:cNvPr>
            <p:cNvSpPr>
              <a:spLocks/>
            </p:cNvSpPr>
            <p:nvPr/>
          </p:nvSpPr>
          <p:spPr bwMode="auto">
            <a:xfrm>
              <a:off x="1937" y="26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9D01BA8-6D6B-4FCD-A308-FA27E2F65819}"/>
              </a:ext>
            </a:extLst>
          </p:cNvPr>
          <p:cNvSpPr>
            <a:spLocks noChangeArrowheads="1"/>
          </p:cNvSpPr>
          <p:nvPr/>
        </p:nvSpPr>
        <p:spPr bwMode="auto">
          <a:xfrm>
            <a:off x="3008048" y="2867476"/>
            <a:ext cx="50065" cy="5006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7" name="TextBox 36">
            <a:extLst>
              <a:ext uri="{FF2B5EF4-FFF2-40B4-BE49-F238E27FC236}">
                <a16:creationId xmlns:a16="http://schemas.microsoft.com/office/drawing/2014/main" id="{64151D54-C3B9-4D75-8635-FC88C756C388}"/>
              </a:ext>
            </a:extLst>
          </p:cNvPr>
          <p:cNvSpPr txBox="1"/>
          <p:nvPr/>
        </p:nvSpPr>
        <p:spPr>
          <a:xfrm>
            <a:off x="3295543" y="2640942"/>
            <a:ext cx="1542217" cy="1938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Azure Data Factory</a:t>
            </a:r>
          </a:p>
        </p:txBody>
      </p:sp>
      <p:sp>
        <p:nvSpPr>
          <p:cNvPr id="38" name="TextBox 37">
            <a:extLst>
              <a:ext uri="{FF2B5EF4-FFF2-40B4-BE49-F238E27FC236}">
                <a16:creationId xmlns:a16="http://schemas.microsoft.com/office/drawing/2014/main" id="{1B0A2455-EDA3-4441-B2AE-616BF13CFC43}"/>
              </a:ext>
            </a:extLst>
          </p:cNvPr>
          <p:cNvSpPr txBox="1"/>
          <p:nvPr/>
        </p:nvSpPr>
        <p:spPr>
          <a:xfrm>
            <a:off x="6337713" y="5578952"/>
            <a:ext cx="1989584"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Azure Data Lake Storage</a:t>
            </a:r>
          </a:p>
        </p:txBody>
      </p:sp>
      <p:pic>
        <p:nvPicPr>
          <p:cNvPr id="39" name="Graphic 38">
            <a:extLst>
              <a:ext uri="{FF2B5EF4-FFF2-40B4-BE49-F238E27FC236}">
                <a16:creationId xmlns:a16="http://schemas.microsoft.com/office/drawing/2014/main" id="{833C9F23-5912-4CBC-9DF4-326BCF8DC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25170" y="2503351"/>
            <a:ext cx="443486" cy="443486"/>
          </a:xfrm>
          <a:prstGeom prst="rect">
            <a:avLst/>
          </a:prstGeom>
        </p:spPr>
      </p:pic>
      <p:pic>
        <p:nvPicPr>
          <p:cNvPr id="40" name="Graphic 39">
            <a:extLst>
              <a:ext uri="{FF2B5EF4-FFF2-40B4-BE49-F238E27FC236}">
                <a16:creationId xmlns:a16="http://schemas.microsoft.com/office/drawing/2014/main" id="{965B372B-0AD6-40AC-823C-973FA30762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2840" y="5430241"/>
            <a:ext cx="445863" cy="491319"/>
          </a:xfrm>
          <a:prstGeom prst="rect">
            <a:avLst/>
          </a:prstGeom>
        </p:spPr>
      </p:pic>
      <p:grpSp>
        <p:nvGrpSpPr>
          <p:cNvPr id="41" name="Group 40">
            <a:extLst>
              <a:ext uri="{FF2B5EF4-FFF2-40B4-BE49-F238E27FC236}">
                <a16:creationId xmlns:a16="http://schemas.microsoft.com/office/drawing/2014/main" id="{2AE1504C-FF34-4ACC-B234-1CFE0B903EDC}"/>
              </a:ext>
            </a:extLst>
          </p:cNvPr>
          <p:cNvGrpSpPr/>
          <p:nvPr/>
        </p:nvGrpSpPr>
        <p:grpSpPr>
          <a:xfrm>
            <a:off x="207550" y="5112913"/>
            <a:ext cx="427983" cy="364076"/>
            <a:chOff x="265316" y="5131089"/>
            <a:chExt cx="793593" cy="675092"/>
          </a:xfrm>
        </p:grpSpPr>
        <p:grpSp>
          <p:nvGrpSpPr>
            <p:cNvPr id="42" name="Group 41">
              <a:extLst>
                <a:ext uri="{FF2B5EF4-FFF2-40B4-BE49-F238E27FC236}">
                  <a16:creationId xmlns:a16="http://schemas.microsoft.com/office/drawing/2014/main" id="{27A019CF-9CC4-43F2-967D-D818B9B8B518}"/>
                </a:ext>
              </a:extLst>
            </p:cNvPr>
            <p:cNvGrpSpPr/>
            <p:nvPr/>
          </p:nvGrpSpPr>
          <p:grpSpPr>
            <a:xfrm>
              <a:off x="265316" y="5131089"/>
              <a:ext cx="793593" cy="675092"/>
              <a:chOff x="2107244" y="1575258"/>
              <a:chExt cx="310993" cy="264555"/>
            </a:xfrm>
          </p:grpSpPr>
          <p:sp>
            <p:nvSpPr>
              <p:cNvPr id="48" name="Rectangle 9">
                <a:extLst>
                  <a:ext uri="{FF2B5EF4-FFF2-40B4-BE49-F238E27FC236}">
                    <a16:creationId xmlns:a16="http://schemas.microsoft.com/office/drawing/2014/main" id="{8F5DBBF9-65FC-4EAA-9DB6-C7F0E4D91AD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9" name="Group 48">
                <a:extLst>
                  <a:ext uri="{FF2B5EF4-FFF2-40B4-BE49-F238E27FC236}">
                    <a16:creationId xmlns:a16="http://schemas.microsoft.com/office/drawing/2014/main" id="{D09C5F55-D1A5-49B3-B8AF-DFD848BAF4C8}"/>
                  </a:ext>
                </a:extLst>
              </p:cNvPr>
              <p:cNvGrpSpPr/>
              <p:nvPr/>
            </p:nvGrpSpPr>
            <p:grpSpPr>
              <a:xfrm>
                <a:off x="2219774" y="1683758"/>
                <a:ext cx="104220" cy="99334"/>
                <a:chOff x="2219774" y="1683758"/>
                <a:chExt cx="104220" cy="99334"/>
              </a:xfrm>
            </p:grpSpPr>
            <p:sp>
              <p:nvSpPr>
                <p:cNvPr id="50" name="Freeform 14">
                  <a:extLst>
                    <a:ext uri="{FF2B5EF4-FFF2-40B4-BE49-F238E27FC236}">
                      <a16:creationId xmlns:a16="http://schemas.microsoft.com/office/drawing/2014/main" id="{8E48E1B5-0D24-4930-9A21-8C3D2F6DE9DB}"/>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1" name="Line 15">
                  <a:extLst>
                    <a:ext uri="{FF2B5EF4-FFF2-40B4-BE49-F238E27FC236}">
                      <a16:creationId xmlns:a16="http://schemas.microsoft.com/office/drawing/2014/main" id="{9356A958-A444-4D5B-A92E-50A3C4A6C8F8}"/>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sp>
          <p:nvSpPr>
            <p:cNvPr id="43" name="Rectangle 42">
              <a:extLst>
                <a:ext uri="{FF2B5EF4-FFF2-40B4-BE49-F238E27FC236}">
                  <a16:creationId xmlns:a16="http://schemas.microsoft.com/office/drawing/2014/main" id="{885B4E77-8C9F-4C03-8C8C-4C62BA199232}"/>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3D90F0C-7BA2-4BEE-8491-C9344D0D79F9}"/>
                </a:ext>
              </a:extLst>
            </p:cNvPr>
            <p:cNvGrpSpPr/>
            <p:nvPr/>
          </p:nvGrpSpPr>
          <p:grpSpPr>
            <a:xfrm>
              <a:off x="750755" y="5171384"/>
              <a:ext cx="242719" cy="60681"/>
              <a:chOff x="722201" y="5189927"/>
              <a:chExt cx="242719" cy="60681"/>
            </a:xfrm>
          </p:grpSpPr>
          <p:sp>
            <p:nvSpPr>
              <p:cNvPr id="45" name="Oval 11">
                <a:extLst>
                  <a:ext uri="{FF2B5EF4-FFF2-40B4-BE49-F238E27FC236}">
                    <a16:creationId xmlns:a16="http://schemas.microsoft.com/office/drawing/2014/main" id="{692FAD47-FE31-4F73-A324-D8DAF9759341}"/>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6" name="Oval 12">
                <a:extLst>
                  <a:ext uri="{FF2B5EF4-FFF2-40B4-BE49-F238E27FC236}">
                    <a16:creationId xmlns:a16="http://schemas.microsoft.com/office/drawing/2014/main" id="{D2FBDD74-5879-4DE6-9640-3507C92C6888}"/>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7" name="Oval 13">
                <a:extLst>
                  <a:ext uri="{FF2B5EF4-FFF2-40B4-BE49-F238E27FC236}">
                    <a16:creationId xmlns:a16="http://schemas.microsoft.com/office/drawing/2014/main" id="{BB206F67-9B78-4CD4-A838-29A94916F577}"/>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47F276E2-C814-49C4-BC6B-9B6C1F6543E4}"/>
              </a:ext>
            </a:extLst>
          </p:cNvPr>
          <p:cNvGrpSpPr/>
          <p:nvPr/>
        </p:nvGrpSpPr>
        <p:grpSpPr>
          <a:xfrm>
            <a:off x="209709" y="3456957"/>
            <a:ext cx="423664" cy="435948"/>
            <a:chOff x="425774" y="3428914"/>
            <a:chExt cx="423664" cy="435948"/>
          </a:xfrm>
        </p:grpSpPr>
        <p:sp>
          <p:nvSpPr>
            <p:cNvPr id="53" name="Rectangle 52">
              <a:extLst>
                <a:ext uri="{FF2B5EF4-FFF2-40B4-BE49-F238E27FC236}">
                  <a16:creationId xmlns:a16="http://schemas.microsoft.com/office/drawing/2014/main" id="{FF7D16FF-1F71-499A-BCC5-9146AB5AB958}"/>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54" name="Group 59">
              <a:extLst>
                <a:ext uri="{FF2B5EF4-FFF2-40B4-BE49-F238E27FC236}">
                  <a16:creationId xmlns:a16="http://schemas.microsoft.com/office/drawing/2014/main" id="{B6382F74-0034-4E34-822D-9C28AC9F3B46}"/>
                </a:ext>
              </a:extLst>
            </p:cNvPr>
            <p:cNvGrpSpPr>
              <a:grpSpLocks noChangeAspect="1"/>
            </p:cNvGrpSpPr>
            <p:nvPr/>
          </p:nvGrpSpPr>
          <p:grpSpPr bwMode="auto">
            <a:xfrm>
              <a:off x="492356" y="3507780"/>
              <a:ext cx="357082" cy="357082"/>
              <a:chOff x="4013" y="2783"/>
              <a:chExt cx="312" cy="312"/>
            </a:xfrm>
          </p:grpSpPr>
          <p:sp>
            <p:nvSpPr>
              <p:cNvPr id="55" name="AutoShape 58">
                <a:extLst>
                  <a:ext uri="{FF2B5EF4-FFF2-40B4-BE49-F238E27FC236}">
                    <a16:creationId xmlns:a16="http://schemas.microsoft.com/office/drawing/2014/main" id="{2EB4FFCA-144F-4EDC-85D9-319A2C4D97BA}"/>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6" name="Rectangle 60">
                <a:extLst>
                  <a:ext uri="{FF2B5EF4-FFF2-40B4-BE49-F238E27FC236}">
                    <a16:creationId xmlns:a16="http://schemas.microsoft.com/office/drawing/2014/main" id="{A1B15CC0-5885-46D1-B134-0E1D3C0921E6}"/>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7" name="Rectangle 61">
                <a:extLst>
                  <a:ext uri="{FF2B5EF4-FFF2-40B4-BE49-F238E27FC236}">
                    <a16:creationId xmlns:a16="http://schemas.microsoft.com/office/drawing/2014/main" id="{8D4E0421-98C6-413B-A7F9-CAF6F32C72F6}"/>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8" name="Freeform 62">
                <a:extLst>
                  <a:ext uri="{FF2B5EF4-FFF2-40B4-BE49-F238E27FC236}">
                    <a16:creationId xmlns:a16="http://schemas.microsoft.com/office/drawing/2014/main" id="{104DC277-DF52-4BFB-9690-6ED28E1E8D48}"/>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9" name="Oval 63">
                <a:extLst>
                  <a:ext uri="{FF2B5EF4-FFF2-40B4-BE49-F238E27FC236}">
                    <a16:creationId xmlns:a16="http://schemas.microsoft.com/office/drawing/2014/main" id="{CBC82CEB-02E8-4137-A555-843B07E8F4AC}"/>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60" name="Group 59">
            <a:extLst>
              <a:ext uri="{FF2B5EF4-FFF2-40B4-BE49-F238E27FC236}">
                <a16:creationId xmlns:a16="http://schemas.microsoft.com/office/drawing/2014/main" id="{DFEC91B7-9E05-4645-9D5C-7998239A782E}"/>
              </a:ext>
            </a:extLst>
          </p:cNvPr>
          <p:cNvGrpSpPr/>
          <p:nvPr/>
        </p:nvGrpSpPr>
        <p:grpSpPr>
          <a:xfrm>
            <a:off x="227434" y="4301607"/>
            <a:ext cx="388214" cy="427711"/>
            <a:chOff x="343593" y="4433674"/>
            <a:chExt cx="388214" cy="427711"/>
          </a:xfrm>
        </p:grpSpPr>
        <p:sp>
          <p:nvSpPr>
            <p:cNvPr id="61" name="Rectangle 60">
              <a:extLst>
                <a:ext uri="{FF2B5EF4-FFF2-40B4-BE49-F238E27FC236}">
                  <a16:creationId xmlns:a16="http://schemas.microsoft.com/office/drawing/2014/main" id="{EC512A96-545F-45EF-9798-FD38A9FFA4C5}"/>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2" name="document">
              <a:extLst>
                <a:ext uri="{FF2B5EF4-FFF2-40B4-BE49-F238E27FC236}">
                  <a16:creationId xmlns:a16="http://schemas.microsoft.com/office/drawing/2014/main" id="{2990D7DE-9A79-44E3-9EE2-F7D7D9E0F446}"/>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58C0156C-D59F-4239-9746-F12401BD8B28}"/>
              </a:ext>
            </a:extLst>
          </p:cNvPr>
          <p:cNvGrpSpPr/>
          <p:nvPr/>
        </p:nvGrpSpPr>
        <p:grpSpPr>
          <a:xfrm>
            <a:off x="264326" y="2673454"/>
            <a:ext cx="314430" cy="364076"/>
            <a:chOff x="305587" y="2721796"/>
            <a:chExt cx="314430" cy="364076"/>
          </a:xfrm>
        </p:grpSpPr>
        <p:sp>
          <p:nvSpPr>
            <p:cNvPr id="64" name="Rectangle 63">
              <a:extLst>
                <a:ext uri="{FF2B5EF4-FFF2-40B4-BE49-F238E27FC236}">
                  <a16:creationId xmlns:a16="http://schemas.microsoft.com/office/drawing/2014/main" id="{DF406987-EC2D-4FC4-A4AC-A7F2AA63526C}"/>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5" name="document_3">
              <a:extLst>
                <a:ext uri="{FF2B5EF4-FFF2-40B4-BE49-F238E27FC236}">
                  <a16:creationId xmlns:a16="http://schemas.microsoft.com/office/drawing/2014/main" id="{474ED08B-1325-4BB1-A0FB-3AE4AD1818B8}"/>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sp>
        <p:nvSpPr>
          <p:cNvPr id="66" name="Rectangle 65">
            <a:extLst>
              <a:ext uri="{FF2B5EF4-FFF2-40B4-BE49-F238E27FC236}">
                <a16:creationId xmlns:a16="http://schemas.microsoft.com/office/drawing/2014/main" id="{BAC20B24-8E99-4362-B8A6-E8EC5FCDA022}"/>
              </a:ext>
            </a:extLst>
          </p:cNvPr>
          <p:cNvSpPr/>
          <p:nvPr/>
        </p:nvSpPr>
        <p:spPr bwMode="auto">
          <a:xfrm>
            <a:off x="5456721" y="3426937"/>
            <a:ext cx="3110204" cy="1351216"/>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Train</a:t>
            </a:r>
          </a:p>
          <a:p>
            <a:pPr algn="ctr" defTabSz="932472" fontAlgn="base">
              <a:lnSpc>
                <a:spcPct val="90000"/>
              </a:lnSpc>
              <a:spcBef>
                <a:spcPct val="0"/>
              </a:spcBef>
              <a:spcAft>
                <a:spcPct val="0"/>
              </a:spcAft>
            </a:pPr>
            <a:endParaRPr lang="en-US" sz="1600" dirty="0">
              <a:latin typeface="Segoe UI Semibold"/>
            </a:endParaRPr>
          </a:p>
        </p:txBody>
      </p:sp>
      <p:sp>
        <p:nvSpPr>
          <p:cNvPr id="67" name="TextBox 66">
            <a:extLst>
              <a:ext uri="{FF2B5EF4-FFF2-40B4-BE49-F238E27FC236}">
                <a16:creationId xmlns:a16="http://schemas.microsoft.com/office/drawing/2014/main" id="{E5A53BFA-2B47-4214-8AAE-79C5AB9A723C}"/>
              </a:ext>
            </a:extLst>
          </p:cNvPr>
          <p:cNvSpPr txBox="1"/>
          <p:nvPr/>
        </p:nvSpPr>
        <p:spPr>
          <a:xfrm>
            <a:off x="6302572" y="4379875"/>
            <a:ext cx="2042855" cy="123111"/>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Up to 10x faster than vanilla Spark</a:t>
            </a:r>
          </a:p>
        </p:txBody>
      </p:sp>
      <p:sp>
        <p:nvSpPr>
          <p:cNvPr id="68" name="TextBox 67">
            <a:extLst>
              <a:ext uri="{FF2B5EF4-FFF2-40B4-BE49-F238E27FC236}">
                <a16:creationId xmlns:a16="http://schemas.microsoft.com/office/drawing/2014/main" id="{AD4C8BC5-F97E-4C0D-B3FF-369F06C04F9B}"/>
              </a:ext>
            </a:extLst>
          </p:cNvPr>
          <p:cNvSpPr txBox="1"/>
          <p:nvPr/>
        </p:nvSpPr>
        <p:spPr>
          <a:xfrm>
            <a:off x="6350259" y="3998675"/>
            <a:ext cx="1372171"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dirty="0">
                <a:solidFill>
                  <a:schemeClr val="tx1"/>
                </a:solidFill>
              </a:rPr>
              <a:t>Azure Databricks</a:t>
            </a:r>
          </a:p>
          <a:p>
            <a:r>
              <a:rPr lang="en-US" sz="1200" dirty="0">
                <a:solidFill>
                  <a:schemeClr val="tx1"/>
                </a:solidFill>
                <a:latin typeface="+mn-lt"/>
              </a:rPr>
              <a:t>(Machine Learning)</a:t>
            </a:r>
          </a:p>
        </p:txBody>
      </p:sp>
      <p:grpSp>
        <p:nvGrpSpPr>
          <p:cNvPr id="69" name="Group 4">
            <a:extLst>
              <a:ext uri="{FF2B5EF4-FFF2-40B4-BE49-F238E27FC236}">
                <a16:creationId xmlns:a16="http://schemas.microsoft.com/office/drawing/2014/main" id="{D8A60D87-1522-4823-8540-2207FBFA0F3E}"/>
              </a:ext>
            </a:extLst>
          </p:cNvPr>
          <p:cNvGrpSpPr>
            <a:grpSpLocks noChangeAspect="1"/>
          </p:cNvGrpSpPr>
          <p:nvPr/>
        </p:nvGrpSpPr>
        <p:grpSpPr bwMode="auto">
          <a:xfrm>
            <a:off x="5818894" y="3980871"/>
            <a:ext cx="417512" cy="476250"/>
            <a:chOff x="1937" y="2617"/>
            <a:chExt cx="263" cy="300"/>
          </a:xfrm>
        </p:grpSpPr>
        <p:sp>
          <p:nvSpPr>
            <p:cNvPr id="70" name="AutoShape 3">
              <a:extLst>
                <a:ext uri="{FF2B5EF4-FFF2-40B4-BE49-F238E27FC236}">
                  <a16:creationId xmlns:a16="http://schemas.microsoft.com/office/drawing/2014/main" id="{B06B2BB4-43CD-48CA-8E94-7BA19184C8D2}"/>
                </a:ext>
              </a:extLst>
            </p:cNvPr>
            <p:cNvSpPr>
              <a:spLocks noChangeAspect="1" noChangeArrowheads="1" noTextEdit="1"/>
            </p:cNvSpPr>
            <p:nvPr/>
          </p:nvSpPr>
          <p:spPr bwMode="auto">
            <a:xfrm>
              <a:off x="1937" y="2617"/>
              <a:ext cx="26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1" name="Freeform 5">
              <a:extLst>
                <a:ext uri="{FF2B5EF4-FFF2-40B4-BE49-F238E27FC236}">
                  <a16:creationId xmlns:a16="http://schemas.microsoft.com/office/drawing/2014/main" id="{9D19E78C-CC12-4265-AAB8-ABEBE269DFA4}"/>
                </a:ext>
              </a:extLst>
            </p:cNvPr>
            <p:cNvSpPr>
              <a:spLocks/>
            </p:cNvSpPr>
            <p:nvPr/>
          </p:nvSpPr>
          <p:spPr bwMode="auto">
            <a:xfrm>
              <a:off x="1937" y="2792"/>
              <a:ext cx="265" cy="125"/>
            </a:xfrm>
            <a:custGeom>
              <a:avLst/>
              <a:gdLst>
                <a:gd name="T0" fmla="*/ 0 w 265"/>
                <a:gd name="T1" fmla="*/ 0 h 125"/>
                <a:gd name="T2" fmla="*/ 0 w 265"/>
                <a:gd name="T3" fmla="*/ 48 h 125"/>
                <a:gd name="T4" fmla="*/ 133 w 265"/>
                <a:gd name="T5" fmla="*/ 125 h 125"/>
                <a:gd name="T6" fmla="*/ 265 w 265"/>
                <a:gd name="T7" fmla="*/ 48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48"/>
                  </a:lnTo>
                  <a:lnTo>
                    <a:pt x="133" y="125"/>
                  </a:lnTo>
                  <a:lnTo>
                    <a:pt x="265" y="48"/>
                  </a:lnTo>
                  <a:lnTo>
                    <a:pt x="265" y="0"/>
                  </a:lnTo>
                  <a:lnTo>
                    <a:pt x="0" y="0"/>
                  </a:lnTo>
                  <a:close/>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2" name="Freeform 6">
              <a:extLst>
                <a:ext uri="{FF2B5EF4-FFF2-40B4-BE49-F238E27FC236}">
                  <a16:creationId xmlns:a16="http://schemas.microsoft.com/office/drawing/2014/main" id="{C1C0C811-55BF-48A6-88D9-2BC4FEC9D32F}"/>
                </a:ext>
              </a:extLst>
            </p:cNvPr>
            <p:cNvSpPr>
              <a:spLocks/>
            </p:cNvSpPr>
            <p:nvPr/>
          </p:nvSpPr>
          <p:spPr bwMode="auto">
            <a:xfrm>
              <a:off x="2070" y="2792"/>
              <a:ext cx="132" cy="125"/>
            </a:xfrm>
            <a:custGeom>
              <a:avLst/>
              <a:gdLst>
                <a:gd name="T0" fmla="*/ 0 w 132"/>
                <a:gd name="T1" fmla="*/ 0 h 125"/>
                <a:gd name="T2" fmla="*/ 0 w 132"/>
                <a:gd name="T3" fmla="*/ 125 h 125"/>
                <a:gd name="T4" fmla="*/ 132 w 132"/>
                <a:gd name="T5" fmla="*/ 48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48"/>
                  </a:lnTo>
                  <a:lnTo>
                    <a:pt x="132" y="0"/>
                  </a:lnTo>
                  <a:lnTo>
                    <a:pt x="0" y="0"/>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3" name="Freeform 7">
              <a:extLst>
                <a:ext uri="{FF2B5EF4-FFF2-40B4-BE49-F238E27FC236}">
                  <a16:creationId xmlns:a16="http://schemas.microsoft.com/office/drawing/2014/main" id="{39B5718A-8087-4D3B-A6A2-BCC1EBB86572}"/>
                </a:ext>
              </a:extLst>
            </p:cNvPr>
            <p:cNvSpPr>
              <a:spLocks/>
            </p:cNvSpPr>
            <p:nvPr/>
          </p:nvSpPr>
          <p:spPr bwMode="auto">
            <a:xfrm>
              <a:off x="1937" y="27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4" name="Freeform 8">
              <a:extLst>
                <a:ext uri="{FF2B5EF4-FFF2-40B4-BE49-F238E27FC236}">
                  <a16:creationId xmlns:a16="http://schemas.microsoft.com/office/drawing/2014/main" id="{C313B5BE-BA38-498C-A1DD-3B427D07ECD9}"/>
                </a:ext>
              </a:extLst>
            </p:cNvPr>
            <p:cNvSpPr>
              <a:spLocks/>
            </p:cNvSpPr>
            <p:nvPr/>
          </p:nvSpPr>
          <p:spPr bwMode="auto">
            <a:xfrm>
              <a:off x="1937" y="2692"/>
              <a:ext cx="265" cy="125"/>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5" name="Freeform 9">
              <a:extLst>
                <a:ext uri="{FF2B5EF4-FFF2-40B4-BE49-F238E27FC236}">
                  <a16:creationId xmlns:a16="http://schemas.microsoft.com/office/drawing/2014/main" id="{46E93529-8123-4220-9D74-029F6D1720F9}"/>
                </a:ext>
              </a:extLst>
            </p:cNvPr>
            <p:cNvSpPr>
              <a:spLocks/>
            </p:cNvSpPr>
            <p:nvPr/>
          </p:nvSpPr>
          <p:spPr bwMode="auto">
            <a:xfrm>
              <a:off x="2070" y="2692"/>
              <a:ext cx="132" cy="125"/>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6" name="Freeform 10">
              <a:extLst>
                <a:ext uri="{FF2B5EF4-FFF2-40B4-BE49-F238E27FC236}">
                  <a16:creationId xmlns:a16="http://schemas.microsoft.com/office/drawing/2014/main" id="{B3406EF7-409E-44E9-8373-31DFEE5D67F3}"/>
                </a:ext>
              </a:extLst>
            </p:cNvPr>
            <p:cNvSpPr>
              <a:spLocks/>
            </p:cNvSpPr>
            <p:nvPr/>
          </p:nvSpPr>
          <p:spPr bwMode="auto">
            <a:xfrm>
              <a:off x="1937" y="26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24858544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672003"/>
            <a:ext cx="5510213" cy="861774"/>
          </a:xfrm>
        </p:spPr>
        <p:txBody>
          <a:bodyPr/>
          <a:lstStyle/>
          <a:p>
            <a:r>
              <a:rPr lang="en-GB" sz="2800" dirty="0"/>
              <a:t>Designing a modern data warehouse solution</a:t>
            </a:r>
            <a:endParaRPr lang="en-US" sz="2800"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15553"/>
          </a:xfrm>
        </p:spPr>
        <p:txBody>
          <a:bodyPr/>
          <a:lstStyle/>
          <a:p>
            <a:r>
              <a:rPr lang="en-US" sz="2000" dirty="0"/>
              <a:t>Speaker name</a:t>
            </a:r>
          </a:p>
          <a:p>
            <a:r>
              <a:rPr lang="en-US" sz="2000" dirty="0"/>
              <a:t>Title</a:t>
            </a:r>
          </a:p>
        </p:txBody>
      </p:sp>
    </p:spTree>
    <p:extLst>
      <p:ext uri="{BB962C8B-B14F-4D97-AF65-F5344CB8AC3E}">
        <p14:creationId xmlns:p14="http://schemas.microsoft.com/office/powerpoint/2010/main" val="6667341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424" y="222583"/>
            <a:ext cx="11336039" cy="758022"/>
          </a:xfrm>
        </p:spPr>
        <p:txBody>
          <a:bodyPr/>
          <a:lstStyle/>
          <a:p>
            <a:r>
              <a:rPr lang="en-US" dirty="0"/>
              <a:t>Real-time analytics patterns</a:t>
            </a:r>
          </a:p>
        </p:txBody>
      </p:sp>
      <p:sp>
        <p:nvSpPr>
          <p:cNvPr id="35" name="Rectangle 34">
            <a:extLst>
              <a:ext uri="{FF2B5EF4-FFF2-40B4-BE49-F238E27FC236}">
                <a16:creationId xmlns:a16="http://schemas.microsoft.com/office/drawing/2014/main" id="{D29802F0-FA39-43ED-ABF9-B46DFC69ADC6}"/>
              </a:ext>
            </a:extLst>
          </p:cNvPr>
          <p:cNvSpPr/>
          <p:nvPr/>
        </p:nvSpPr>
        <p:spPr bwMode="auto">
          <a:xfrm>
            <a:off x="563509" y="2069435"/>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Modern data warehouse</a:t>
            </a:r>
          </a:p>
          <a:p>
            <a:pPr algn="ctr" defTabSz="932472" fontAlgn="base">
              <a:lnSpc>
                <a:spcPct val="90000"/>
              </a:lnSpc>
              <a:spcBef>
                <a:spcPct val="0"/>
              </a:spcBef>
              <a:spcAft>
                <a:spcPct val="0"/>
              </a:spcAft>
            </a:pPr>
            <a:endParaRPr lang="en-US" sz="1600" dirty="0">
              <a:latin typeface="+mj-lt"/>
            </a:endParaRPr>
          </a:p>
        </p:txBody>
      </p:sp>
      <p:sp>
        <p:nvSpPr>
          <p:cNvPr id="44" name="TextBox 43">
            <a:extLst>
              <a:ext uri="{FF2B5EF4-FFF2-40B4-BE49-F238E27FC236}">
                <a16:creationId xmlns:a16="http://schemas.microsoft.com/office/drawing/2014/main" id="{5B61A031-0EB2-4DEA-B82C-D25AAE55AA73}"/>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endParaRPr lang="en-US" sz="2000">
              <a:solidFill>
                <a:srgbClr val="0078D7"/>
              </a:solidFill>
              <a:latin typeface="+mj-lt"/>
            </a:endParaRPr>
          </a:p>
        </p:txBody>
      </p:sp>
      <p:sp>
        <p:nvSpPr>
          <p:cNvPr id="45" name="TextBox 44">
            <a:extLst>
              <a:ext uri="{FF2B5EF4-FFF2-40B4-BE49-F238E27FC236}">
                <a16:creationId xmlns:a16="http://schemas.microsoft.com/office/drawing/2014/main" id="{A2801FB2-01E4-4E29-8E02-C073033678C5}"/>
              </a:ext>
            </a:extLst>
          </p:cNvPr>
          <p:cNvSpPr txBox="1"/>
          <p:nvPr/>
        </p:nvSpPr>
        <p:spPr>
          <a:xfrm>
            <a:off x="730130" y="4027839"/>
            <a:ext cx="2869408" cy="843655"/>
          </a:xfrm>
          <a:prstGeom prst="rect">
            <a:avLst/>
          </a:prstGeom>
          <a:noFill/>
        </p:spPr>
        <p:txBody>
          <a:bodyPr wrap="square" lIns="0" tIns="143428" rIns="179285" bIns="143428" rtlCol="0">
            <a:spAutoFit/>
          </a:bodyPr>
          <a:lstStyle/>
          <a:p>
            <a:pPr lvl="0" algn="ctr">
              <a:spcAft>
                <a:spcPts val="1200"/>
              </a:spcAft>
              <a:defRPr/>
            </a:pPr>
            <a:r>
              <a:rPr lang="en-US" sz="1200" dirty="0"/>
              <a:t>“Integrate all our data—including Big Data—with our data warehouse for analytics and reporting”</a:t>
            </a:r>
          </a:p>
        </p:txBody>
      </p:sp>
      <p:sp>
        <p:nvSpPr>
          <p:cNvPr id="46" name="TextBox 45">
            <a:extLst>
              <a:ext uri="{FF2B5EF4-FFF2-40B4-BE49-F238E27FC236}">
                <a16:creationId xmlns:a16="http://schemas.microsoft.com/office/drawing/2014/main" id="{3A11C2A9-E66A-4EBC-A7D0-DB8F00754023}"/>
              </a:ext>
            </a:extLst>
          </p:cNvPr>
          <p:cNvSpPr txBox="1"/>
          <p:nvPr/>
        </p:nvSpPr>
        <p:spPr>
          <a:xfrm>
            <a:off x="8820921" y="3602394"/>
            <a:ext cx="3212189" cy="566656"/>
          </a:xfrm>
          <a:prstGeom prst="rect">
            <a:avLst/>
          </a:prstGeom>
          <a:noFill/>
        </p:spPr>
        <p:txBody>
          <a:bodyPr wrap="square" lIns="0" tIns="143428" rIns="179285" bIns="143428" rtlCol="0">
            <a:spAutoFit/>
          </a:bodyPr>
          <a:lstStyle/>
          <a:p>
            <a:pPr lvl="0">
              <a:lnSpc>
                <a:spcPct val="90000"/>
              </a:lnSpc>
              <a:spcAft>
                <a:spcPts val="588"/>
              </a:spcAft>
              <a:defRPr/>
            </a:pPr>
            <a:endParaRPr lang="en-US" sz="2000">
              <a:solidFill>
                <a:srgbClr val="0078D7"/>
              </a:solidFill>
              <a:latin typeface="+mj-lt"/>
            </a:endParaRPr>
          </a:p>
        </p:txBody>
      </p:sp>
      <p:sp>
        <p:nvSpPr>
          <p:cNvPr id="47" name="Arrow: Chevron 46">
            <a:extLst>
              <a:ext uri="{FF2B5EF4-FFF2-40B4-BE49-F238E27FC236}">
                <a16:creationId xmlns:a16="http://schemas.microsoft.com/office/drawing/2014/main" id="{8529C4F1-7FF9-407E-8228-DF4257504C20}"/>
              </a:ext>
            </a:extLst>
          </p:cNvPr>
          <p:cNvSpPr/>
          <p:nvPr/>
        </p:nvSpPr>
        <p:spPr bwMode="auto">
          <a:xfrm>
            <a:off x="3915506" y="3188865"/>
            <a:ext cx="357265" cy="661837"/>
          </a:xfrm>
          <a:prstGeom prst="chevr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Arrow: Chevron 47">
            <a:extLst>
              <a:ext uri="{FF2B5EF4-FFF2-40B4-BE49-F238E27FC236}">
                <a16:creationId xmlns:a16="http://schemas.microsoft.com/office/drawing/2014/main" id="{650A5E61-C428-4A44-B9A8-5D76511537E7}"/>
              </a:ext>
            </a:extLst>
          </p:cNvPr>
          <p:cNvSpPr/>
          <p:nvPr/>
        </p:nvSpPr>
        <p:spPr bwMode="auto">
          <a:xfrm>
            <a:off x="7892078" y="3188865"/>
            <a:ext cx="357265" cy="661837"/>
          </a:xfrm>
          <a:prstGeom prst="chevr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72E5AC55-C144-4248-9238-79723EC0FC2C}"/>
              </a:ext>
            </a:extLst>
          </p:cNvPr>
          <p:cNvGrpSpPr/>
          <p:nvPr/>
        </p:nvGrpSpPr>
        <p:grpSpPr>
          <a:xfrm>
            <a:off x="1604509" y="3065552"/>
            <a:ext cx="1028204" cy="679325"/>
            <a:chOff x="1656637" y="2860882"/>
            <a:chExt cx="1028204" cy="679325"/>
          </a:xfrm>
        </p:grpSpPr>
        <p:grpSp>
          <p:nvGrpSpPr>
            <p:cNvPr id="50" name="Group 49">
              <a:extLst>
                <a:ext uri="{FF2B5EF4-FFF2-40B4-BE49-F238E27FC236}">
                  <a16:creationId xmlns:a16="http://schemas.microsoft.com/office/drawing/2014/main" id="{BCCC2BFE-2F37-4BB6-9ACF-E9F2E8986FEC}"/>
                </a:ext>
              </a:extLst>
            </p:cNvPr>
            <p:cNvGrpSpPr/>
            <p:nvPr/>
          </p:nvGrpSpPr>
          <p:grpSpPr>
            <a:xfrm>
              <a:off x="1656637" y="2860882"/>
              <a:ext cx="511118" cy="679325"/>
              <a:chOff x="6538960" y="5922128"/>
              <a:chExt cx="174418" cy="231818"/>
            </a:xfrm>
          </p:grpSpPr>
          <p:sp>
            <p:nvSpPr>
              <p:cNvPr id="52" name="Freeform: Shape 51">
                <a:extLst>
                  <a:ext uri="{FF2B5EF4-FFF2-40B4-BE49-F238E27FC236}">
                    <a16:creationId xmlns:a16="http://schemas.microsoft.com/office/drawing/2014/main" id="{8D17590D-D708-49AD-88B2-2D143CE7FE72}"/>
                  </a:ext>
                </a:extLst>
              </p:cNvPr>
              <p:cNvSpPr/>
              <p:nvPr/>
            </p:nvSpPr>
            <p:spPr>
              <a:xfrm>
                <a:off x="6538960" y="5954027"/>
                <a:ext cx="87199" cy="199919"/>
              </a:xfrm>
              <a:custGeom>
                <a:avLst/>
                <a:gdLst>
                  <a:gd name="connsiteX0" fmla="*/ 0 w 87199"/>
                  <a:gd name="connsiteY0" fmla="*/ 0 h 199919"/>
                  <a:gd name="connsiteX1" fmla="*/ 0 w 87199"/>
                  <a:gd name="connsiteY1" fmla="*/ 168018 h 199919"/>
                  <a:gd name="connsiteX2" fmla="*/ 87200 w 87199"/>
                  <a:gd name="connsiteY2" fmla="*/ 199919 h 199919"/>
                  <a:gd name="connsiteX3" fmla="*/ 87200 w 87199"/>
                  <a:gd name="connsiteY3" fmla="*/ 0 h 199919"/>
                  <a:gd name="connsiteX4" fmla="*/ 0 w 87199"/>
                  <a:gd name="connsiteY4" fmla="*/ 0 h 19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99" h="199919">
                    <a:moveTo>
                      <a:pt x="0" y="0"/>
                    </a:moveTo>
                    <a:lnTo>
                      <a:pt x="0" y="168018"/>
                    </a:lnTo>
                    <a:cubicBezTo>
                      <a:pt x="0" y="185032"/>
                      <a:pt x="39346" y="199919"/>
                      <a:pt x="87200" y="199919"/>
                    </a:cubicBezTo>
                    <a:lnTo>
                      <a:pt x="87200" y="0"/>
                    </a:lnTo>
                    <a:lnTo>
                      <a:pt x="0" y="0"/>
                    </a:lnTo>
                    <a:close/>
                  </a:path>
                </a:pathLst>
              </a:custGeom>
              <a:solidFill>
                <a:srgbClr val="0078D7"/>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Freeform: Shape 52">
                <a:extLst>
                  <a:ext uri="{FF2B5EF4-FFF2-40B4-BE49-F238E27FC236}">
                    <a16:creationId xmlns:a16="http://schemas.microsoft.com/office/drawing/2014/main" id="{80882F1E-9A9F-4F62-9137-342281E99345}"/>
                  </a:ext>
                </a:extLst>
              </p:cNvPr>
              <p:cNvSpPr/>
              <p:nvPr/>
            </p:nvSpPr>
            <p:spPr>
              <a:xfrm>
                <a:off x="6625116" y="5954027"/>
                <a:ext cx="88262" cy="199919"/>
              </a:xfrm>
              <a:custGeom>
                <a:avLst/>
                <a:gdLst>
                  <a:gd name="connsiteX0" fmla="*/ 0 w 88262"/>
                  <a:gd name="connsiteY0" fmla="*/ 199919 h 199919"/>
                  <a:gd name="connsiteX1" fmla="*/ 1063 w 88262"/>
                  <a:gd name="connsiteY1" fmla="*/ 199919 h 199919"/>
                  <a:gd name="connsiteX2" fmla="*/ 88262 w 88262"/>
                  <a:gd name="connsiteY2" fmla="*/ 168018 h 199919"/>
                  <a:gd name="connsiteX3" fmla="*/ 88262 w 88262"/>
                  <a:gd name="connsiteY3" fmla="*/ 0 h 199919"/>
                  <a:gd name="connsiteX4" fmla="*/ 0 w 88262"/>
                  <a:gd name="connsiteY4" fmla="*/ 0 h 199919"/>
                  <a:gd name="connsiteX5" fmla="*/ 0 w 88262"/>
                  <a:gd name="connsiteY5" fmla="*/ 199919 h 19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62" h="199919">
                    <a:moveTo>
                      <a:pt x="0" y="199919"/>
                    </a:moveTo>
                    <a:lnTo>
                      <a:pt x="1063" y="199919"/>
                    </a:lnTo>
                    <a:cubicBezTo>
                      <a:pt x="48917" y="199919"/>
                      <a:pt x="88262" y="185032"/>
                      <a:pt x="88262" y="168018"/>
                    </a:cubicBezTo>
                    <a:lnTo>
                      <a:pt x="88262" y="0"/>
                    </a:lnTo>
                    <a:lnTo>
                      <a:pt x="0" y="0"/>
                    </a:lnTo>
                    <a:lnTo>
                      <a:pt x="0" y="199919"/>
                    </a:lnTo>
                    <a:close/>
                  </a:path>
                </a:pathLst>
              </a:custGeom>
              <a:solidFill>
                <a:srgbClr val="0078D7"/>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Freeform: Shape 53">
                <a:extLst>
                  <a:ext uri="{FF2B5EF4-FFF2-40B4-BE49-F238E27FC236}">
                    <a16:creationId xmlns:a16="http://schemas.microsoft.com/office/drawing/2014/main" id="{004783A4-D82B-4987-82C2-B8438BBE8C1D}"/>
                  </a:ext>
                </a:extLst>
              </p:cNvPr>
              <p:cNvSpPr/>
              <p:nvPr/>
            </p:nvSpPr>
            <p:spPr>
              <a:xfrm>
                <a:off x="6538960" y="5922128"/>
                <a:ext cx="174398" cy="63804"/>
              </a:xfrm>
              <a:custGeom>
                <a:avLst/>
                <a:gdLst>
                  <a:gd name="connsiteX0" fmla="*/ 174398 w 174398"/>
                  <a:gd name="connsiteY0" fmla="*/ 31902 h 63804"/>
                  <a:gd name="connsiteX1" fmla="*/ 87200 w 174398"/>
                  <a:gd name="connsiteY1" fmla="*/ 63805 h 63804"/>
                  <a:gd name="connsiteX2" fmla="*/ 0 w 174398"/>
                  <a:gd name="connsiteY2" fmla="*/ 31902 h 63804"/>
                  <a:gd name="connsiteX3" fmla="*/ 87200 w 174398"/>
                  <a:gd name="connsiteY3" fmla="*/ 0 h 63804"/>
                  <a:gd name="connsiteX4" fmla="*/ 174398 w 174398"/>
                  <a:gd name="connsiteY4" fmla="*/ 31902 h 63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98" h="63804">
                    <a:moveTo>
                      <a:pt x="174398" y="31902"/>
                    </a:moveTo>
                    <a:cubicBezTo>
                      <a:pt x="174398" y="48917"/>
                      <a:pt x="135053" y="63805"/>
                      <a:pt x="87200" y="63805"/>
                    </a:cubicBezTo>
                    <a:cubicBezTo>
                      <a:pt x="39346" y="63805"/>
                      <a:pt x="0" y="48917"/>
                      <a:pt x="0" y="31902"/>
                    </a:cubicBezTo>
                    <a:cubicBezTo>
                      <a:pt x="0" y="14888"/>
                      <a:pt x="39346" y="0"/>
                      <a:pt x="87200" y="0"/>
                    </a:cubicBezTo>
                    <a:cubicBezTo>
                      <a:pt x="135053" y="0"/>
                      <a:pt x="174398" y="13825"/>
                      <a:pt x="174398" y="31902"/>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Freeform: Shape 54">
                <a:extLst>
                  <a:ext uri="{FF2B5EF4-FFF2-40B4-BE49-F238E27FC236}">
                    <a16:creationId xmlns:a16="http://schemas.microsoft.com/office/drawing/2014/main" id="{EED51370-384A-4FE5-9BCA-69FCA321D545}"/>
                  </a:ext>
                </a:extLst>
              </p:cNvPr>
              <p:cNvSpPr/>
              <p:nvPr/>
            </p:nvSpPr>
            <p:spPr>
              <a:xfrm>
                <a:off x="6557052" y="5930628"/>
                <a:ext cx="138242" cy="42536"/>
              </a:xfrm>
              <a:custGeom>
                <a:avLst/>
                <a:gdLst>
                  <a:gd name="connsiteX0" fmla="*/ 138243 w 138242"/>
                  <a:gd name="connsiteY0" fmla="*/ 21268 h 42536"/>
                  <a:gd name="connsiteX1" fmla="*/ 69122 w 138242"/>
                  <a:gd name="connsiteY1" fmla="*/ 42536 h 42536"/>
                  <a:gd name="connsiteX2" fmla="*/ 0 w 138242"/>
                  <a:gd name="connsiteY2" fmla="*/ 21268 h 42536"/>
                  <a:gd name="connsiteX3" fmla="*/ 69122 w 138242"/>
                  <a:gd name="connsiteY3" fmla="*/ 0 h 42536"/>
                  <a:gd name="connsiteX4" fmla="*/ 138243 w 138242"/>
                  <a:gd name="connsiteY4" fmla="*/ 21268 h 4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42" h="42536">
                    <a:moveTo>
                      <a:pt x="138243" y="21268"/>
                    </a:moveTo>
                    <a:cubicBezTo>
                      <a:pt x="138243" y="32966"/>
                      <a:pt x="107404" y="42536"/>
                      <a:pt x="69122" y="42536"/>
                    </a:cubicBezTo>
                    <a:cubicBezTo>
                      <a:pt x="30839" y="42536"/>
                      <a:pt x="0" y="32966"/>
                      <a:pt x="0" y="21268"/>
                    </a:cubicBezTo>
                    <a:cubicBezTo>
                      <a:pt x="0" y="9570"/>
                      <a:pt x="30839" y="0"/>
                      <a:pt x="69122" y="0"/>
                    </a:cubicBezTo>
                    <a:cubicBezTo>
                      <a:pt x="107404" y="0"/>
                      <a:pt x="138243" y="9570"/>
                      <a:pt x="138243" y="21268"/>
                    </a:cubicBezTo>
                    <a:close/>
                  </a:path>
                </a:pathLst>
              </a:custGeom>
              <a:solidFill>
                <a:srgbClr val="0078D4">
                  <a:lumMod val="75000"/>
                </a:srgbClr>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Shape 55">
                <a:extLst>
                  <a:ext uri="{FF2B5EF4-FFF2-40B4-BE49-F238E27FC236}">
                    <a16:creationId xmlns:a16="http://schemas.microsoft.com/office/drawing/2014/main" id="{B2C5C187-10E5-457A-82D1-E69F91A616D4}"/>
                  </a:ext>
                </a:extLst>
              </p:cNvPr>
              <p:cNvSpPr/>
              <p:nvPr/>
            </p:nvSpPr>
            <p:spPr>
              <a:xfrm>
                <a:off x="6558110" y="5930628"/>
                <a:ext cx="138242" cy="34028"/>
              </a:xfrm>
              <a:custGeom>
                <a:avLst/>
                <a:gdLst>
                  <a:gd name="connsiteX0" fmla="*/ 123355 w 138242"/>
                  <a:gd name="connsiteY0" fmla="*/ 34029 h 34028"/>
                  <a:gd name="connsiteX1" fmla="*/ 138243 w 138242"/>
                  <a:gd name="connsiteY1" fmla="*/ 21268 h 34028"/>
                  <a:gd name="connsiteX2" fmla="*/ 69121 w 138242"/>
                  <a:gd name="connsiteY2" fmla="*/ 0 h 34028"/>
                  <a:gd name="connsiteX3" fmla="*/ 0 w 138242"/>
                  <a:gd name="connsiteY3" fmla="*/ 20205 h 34028"/>
                  <a:gd name="connsiteX4" fmla="*/ 13825 w 138242"/>
                  <a:gd name="connsiteY4" fmla="*/ 32966 h 34028"/>
                  <a:gd name="connsiteX5" fmla="*/ 69121 w 138242"/>
                  <a:gd name="connsiteY5" fmla="*/ 24458 h 34028"/>
                  <a:gd name="connsiteX6" fmla="*/ 123355 w 138242"/>
                  <a:gd name="connsiteY6" fmla="*/ 34029 h 3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42" h="34028">
                    <a:moveTo>
                      <a:pt x="123355" y="34029"/>
                    </a:moveTo>
                    <a:cubicBezTo>
                      <a:pt x="131862" y="30839"/>
                      <a:pt x="138243" y="25522"/>
                      <a:pt x="138243" y="21268"/>
                    </a:cubicBezTo>
                    <a:cubicBezTo>
                      <a:pt x="138243" y="9570"/>
                      <a:pt x="107404" y="0"/>
                      <a:pt x="69121" y="0"/>
                    </a:cubicBezTo>
                    <a:cubicBezTo>
                      <a:pt x="30839" y="0"/>
                      <a:pt x="0" y="8508"/>
                      <a:pt x="0" y="20205"/>
                    </a:cubicBezTo>
                    <a:cubicBezTo>
                      <a:pt x="0" y="25522"/>
                      <a:pt x="5317" y="29775"/>
                      <a:pt x="13825" y="32966"/>
                    </a:cubicBezTo>
                    <a:cubicBezTo>
                      <a:pt x="26585" y="27648"/>
                      <a:pt x="46790" y="24458"/>
                      <a:pt x="69121" y="24458"/>
                    </a:cubicBezTo>
                    <a:cubicBezTo>
                      <a:pt x="90389" y="25522"/>
                      <a:pt x="110595" y="28712"/>
                      <a:pt x="123355" y="34029"/>
                    </a:cubicBezTo>
                    <a:close/>
                  </a:path>
                </a:pathLst>
              </a:custGeom>
              <a:solidFill>
                <a:srgbClr val="50E6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Freeform: Shape 56">
                <a:extLst>
                  <a:ext uri="{FF2B5EF4-FFF2-40B4-BE49-F238E27FC236}">
                    <a16:creationId xmlns:a16="http://schemas.microsoft.com/office/drawing/2014/main" id="{452D0238-1AB6-4485-932A-23FB6AC02DCD}"/>
                  </a:ext>
                </a:extLst>
              </p:cNvPr>
              <p:cNvSpPr/>
              <p:nvPr/>
            </p:nvSpPr>
            <p:spPr>
              <a:xfrm>
                <a:off x="6560225" y="6021032"/>
                <a:ext cx="37219" cy="55297"/>
              </a:xfrm>
              <a:custGeom>
                <a:avLst/>
                <a:gdLst>
                  <a:gd name="connsiteX0" fmla="*/ 0 w 37219"/>
                  <a:gd name="connsiteY0" fmla="*/ 53171 h 55297"/>
                  <a:gd name="connsiteX1" fmla="*/ 0 w 37219"/>
                  <a:gd name="connsiteY1" fmla="*/ 41474 h 55297"/>
                  <a:gd name="connsiteX2" fmla="*/ 6380 w 37219"/>
                  <a:gd name="connsiteY2" fmla="*/ 45727 h 55297"/>
                  <a:gd name="connsiteX3" fmla="*/ 13825 w 37219"/>
                  <a:gd name="connsiteY3" fmla="*/ 46791 h 55297"/>
                  <a:gd name="connsiteX4" fmla="*/ 18078 w 37219"/>
                  <a:gd name="connsiteY4" fmla="*/ 45727 h 55297"/>
                  <a:gd name="connsiteX5" fmla="*/ 21269 w 37219"/>
                  <a:gd name="connsiteY5" fmla="*/ 44663 h 55297"/>
                  <a:gd name="connsiteX6" fmla="*/ 22332 w 37219"/>
                  <a:gd name="connsiteY6" fmla="*/ 42536 h 55297"/>
                  <a:gd name="connsiteX7" fmla="*/ 23396 w 37219"/>
                  <a:gd name="connsiteY7" fmla="*/ 40410 h 55297"/>
                  <a:gd name="connsiteX8" fmla="*/ 22332 w 37219"/>
                  <a:gd name="connsiteY8" fmla="*/ 37219 h 55297"/>
                  <a:gd name="connsiteX9" fmla="*/ 20205 w 37219"/>
                  <a:gd name="connsiteY9" fmla="*/ 35093 h 55297"/>
                  <a:gd name="connsiteX10" fmla="*/ 17015 w 37219"/>
                  <a:gd name="connsiteY10" fmla="*/ 32966 h 55297"/>
                  <a:gd name="connsiteX11" fmla="*/ 12761 w 37219"/>
                  <a:gd name="connsiteY11" fmla="*/ 30839 h 55297"/>
                  <a:gd name="connsiteX12" fmla="*/ 3191 w 37219"/>
                  <a:gd name="connsiteY12" fmla="*/ 24458 h 55297"/>
                  <a:gd name="connsiteX13" fmla="*/ 0 w 37219"/>
                  <a:gd name="connsiteY13" fmla="*/ 15952 h 55297"/>
                  <a:gd name="connsiteX14" fmla="*/ 1064 w 37219"/>
                  <a:gd name="connsiteY14" fmla="*/ 9571 h 55297"/>
                  <a:gd name="connsiteX15" fmla="*/ 5318 w 37219"/>
                  <a:gd name="connsiteY15" fmla="*/ 4254 h 55297"/>
                  <a:gd name="connsiteX16" fmla="*/ 11698 w 37219"/>
                  <a:gd name="connsiteY16" fmla="*/ 1064 h 55297"/>
                  <a:gd name="connsiteX17" fmla="*/ 20205 w 37219"/>
                  <a:gd name="connsiteY17" fmla="*/ 0 h 55297"/>
                  <a:gd name="connsiteX18" fmla="*/ 27649 w 37219"/>
                  <a:gd name="connsiteY18" fmla="*/ 1064 h 55297"/>
                  <a:gd name="connsiteX19" fmla="*/ 34030 w 37219"/>
                  <a:gd name="connsiteY19" fmla="*/ 2127 h 55297"/>
                  <a:gd name="connsiteX20" fmla="*/ 34030 w 37219"/>
                  <a:gd name="connsiteY20" fmla="*/ 12761 h 55297"/>
                  <a:gd name="connsiteX21" fmla="*/ 30839 w 37219"/>
                  <a:gd name="connsiteY21" fmla="*/ 11697 h 55297"/>
                  <a:gd name="connsiteX22" fmla="*/ 27649 w 37219"/>
                  <a:gd name="connsiteY22" fmla="*/ 10635 h 55297"/>
                  <a:gd name="connsiteX23" fmla="*/ 24458 w 37219"/>
                  <a:gd name="connsiteY23" fmla="*/ 9571 h 55297"/>
                  <a:gd name="connsiteX24" fmla="*/ 21269 w 37219"/>
                  <a:gd name="connsiteY24" fmla="*/ 9571 h 55297"/>
                  <a:gd name="connsiteX25" fmla="*/ 18078 w 37219"/>
                  <a:gd name="connsiteY25" fmla="*/ 9571 h 55297"/>
                  <a:gd name="connsiteX26" fmla="*/ 15952 w 37219"/>
                  <a:gd name="connsiteY26" fmla="*/ 10635 h 55297"/>
                  <a:gd name="connsiteX27" fmla="*/ 13825 w 37219"/>
                  <a:gd name="connsiteY27" fmla="*/ 11697 h 55297"/>
                  <a:gd name="connsiteX28" fmla="*/ 12761 w 37219"/>
                  <a:gd name="connsiteY28" fmla="*/ 13825 h 55297"/>
                  <a:gd name="connsiteX29" fmla="*/ 13825 w 37219"/>
                  <a:gd name="connsiteY29" fmla="*/ 15952 h 55297"/>
                  <a:gd name="connsiteX30" fmla="*/ 15952 w 37219"/>
                  <a:gd name="connsiteY30" fmla="*/ 18078 h 55297"/>
                  <a:gd name="connsiteX31" fmla="*/ 19141 w 37219"/>
                  <a:gd name="connsiteY31" fmla="*/ 20205 h 55297"/>
                  <a:gd name="connsiteX32" fmla="*/ 23396 w 37219"/>
                  <a:gd name="connsiteY32" fmla="*/ 22332 h 55297"/>
                  <a:gd name="connsiteX33" fmla="*/ 28713 w 37219"/>
                  <a:gd name="connsiteY33" fmla="*/ 25522 h 55297"/>
                  <a:gd name="connsiteX34" fmla="*/ 32966 w 37219"/>
                  <a:gd name="connsiteY34" fmla="*/ 28713 h 55297"/>
                  <a:gd name="connsiteX35" fmla="*/ 36156 w 37219"/>
                  <a:gd name="connsiteY35" fmla="*/ 32966 h 55297"/>
                  <a:gd name="connsiteX36" fmla="*/ 37219 w 37219"/>
                  <a:gd name="connsiteY36" fmla="*/ 38283 h 55297"/>
                  <a:gd name="connsiteX37" fmla="*/ 36156 w 37219"/>
                  <a:gd name="connsiteY37" fmla="*/ 45727 h 55297"/>
                  <a:gd name="connsiteX38" fmla="*/ 31902 w 37219"/>
                  <a:gd name="connsiteY38" fmla="*/ 51044 h 55297"/>
                  <a:gd name="connsiteX39" fmla="*/ 24458 w 37219"/>
                  <a:gd name="connsiteY39" fmla="*/ 54234 h 55297"/>
                  <a:gd name="connsiteX40" fmla="*/ 17015 w 37219"/>
                  <a:gd name="connsiteY40" fmla="*/ 55297 h 55297"/>
                  <a:gd name="connsiteX41" fmla="*/ 8508 w 37219"/>
                  <a:gd name="connsiteY41" fmla="*/ 54234 h 55297"/>
                  <a:gd name="connsiteX42" fmla="*/ 0 w 37219"/>
                  <a:gd name="connsiteY42" fmla="*/ 53171 h 5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219" h="55297">
                    <a:moveTo>
                      <a:pt x="0" y="53171"/>
                    </a:moveTo>
                    <a:lnTo>
                      <a:pt x="0" y="41474"/>
                    </a:lnTo>
                    <a:cubicBezTo>
                      <a:pt x="2127" y="43600"/>
                      <a:pt x="4254" y="44663"/>
                      <a:pt x="6380" y="45727"/>
                    </a:cubicBezTo>
                    <a:cubicBezTo>
                      <a:pt x="9571" y="46791"/>
                      <a:pt x="11697" y="46791"/>
                      <a:pt x="13825" y="46791"/>
                    </a:cubicBezTo>
                    <a:cubicBezTo>
                      <a:pt x="14888" y="46791"/>
                      <a:pt x="15952" y="46791"/>
                      <a:pt x="18078" y="45727"/>
                    </a:cubicBezTo>
                    <a:cubicBezTo>
                      <a:pt x="19141" y="45727"/>
                      <a:pt x="20205" y="44663"/>
                      <a:pt x="21269" y="44663"/>
                    </a:cubicBezTo>
                    <a:cubicBezTo>
                      <a:pt x="22332" y="43600"/>
                      <a:pt x="22332" y="43600"/>
                      <a:pt x="22332" y="42536"/>
                    </a:cubicBezTo>
                    <a:cubicBezTo>
                      <a:pt x="22332" y="41474"/>
                      <a:pt x="23396" y="41474"/>
                      <a:pt x="23396" y="40410"/>
                    </a:cubicBezTo>
                    <a:cubicBezTo>
                      <a:pt x="23396" y="39346"/>
                      <a:pt x="23396" y="38283"/>
                      <a:pt x="22332" y="37219"/>
                    </a:cubicBezTo>
                    <a:cubicBezTo>
                      <a:pt x="21269" y="36156"/>
                      <a:pt x="21269" y="36156"/>
                      <a:pt x="20205" y="35093"/>
                    </a:cubicBezTo>
                    <a:cubicBezTo>
                      <a:pt x="19141" y="34030"/>
                      <a:pt x="18078" y="34030"/>
                      <a:pt x="17015" y="32966"/>
                    </a:cubicBezTo>
                    <a:cubicBezTo>
                      <a:pt x="15952" y="31902"/>
                      <a:pt x="14888" y="31902"/>
                      <a:pt x="12761" y="30839"/>
                    </a:cubicBezTo>
                    <a:cubicBezTo>
                      <a:pt x="8508" y="28713"/>
                      <a:pt x="5318" y="26586"/>
                      <a:pt x="3191" y="24458"/>
                    </a:cubicBezTo>
                    <a:cubicBezTo>
                      <a:pt x="1064" y="21269"/>
                      <a:pt x="0" y="19141"/>
                      <a:pt x="0" y="15952"/>
                    </a:cubicBezTo>
                    <a:cubicBezTo>
                      <a:pt x="0" y="12761"/>
                      <a:pt x="1064" y="10635"/>
                      <a:pt x="1064" y="9571"/>
                    </a:cubicBezTo>
                    <a:cubicBezTo>
                      <a:pt x="2127" y="7444"/>
                      <a:pt x="4254" y="6380"/>
                      <a:pt x="5318" y="4254"/>
                    </a:cubicBezTo>
                    <a:cubicBezTo>
                      <a:pt x="7444" y="3191"/>
                      <a:pt x="9571" y="2127"/>
                      <a:pt x="11698" y="1064"/>
                    </a:cubicBezTo>
                    <a:cubicBezTo>
                      <a:pt x="14888" y="0"/>
                      <a:pt x="17015" y="0"/>
                      <a:pt x="20205" y="0"/>
                    </a:cubicBezTo>
                    <a:cubicBezTo>
                      <a:pt x="23396" y="0"/>
                      <a:pt x="25522" y="0"/>
                      <a:pt x="27649" y="1064"/>
                    </a:cubicBezTo>
                    <a:cubicBezTo>
                      <a:pt x="29776" y="1064"/>
                      <a:pt x="31902" y="2127"/>
                      <a:pt x="34030" y="2127"/>
                    </a:cubicBezTo>
                    <a:lnTo>
                      <a:pt x="34030" y="12761"/>
                    </a:lnTo>
                    <a:cubicBezTo>
                      <a:pt x="32966" y="11697"/>
                      <a:pt x="31902" y="11697"/>
                      <a:pt x="30839" y="11697"/>
                    </a:cubicBezTo>
                    <a:cubicBezTo>
                      <a:pt x="29776" y="10635"/>
                      <a:pt x="28713" y="10635"/>
                      <a:pt x="27649" y="10635"/>
                    </a:cubicBezTo>
                    <a:cubicBezTo>
                      <a:pt x="26586" y="10635"/>
                      <a:pt x="25522" y="9571"/>
                      <a:pt x="24458" y="9571"/>
                    </a:cubicBezTo>
                    <a:cubicBezTo>
                      <a:pt x="23396" y="9571"/>
                      <a:pt x="22332" y="9571"/>
                      <a:pt x="21269" y="9571"/>
                    </a:cubicBezTo>
                    <a:cubicBezTo>
                      <a:pt x="20205" y="9571"/>
                      <a:pt x="18078" y="9571"/>
                      <a:pt x="18078" y="9571"/>
                    </a:cubicBezTo>
                    <a:cubicBezTo>
                      <a:pt x="17015" y="9571"/>
                      <a:pt x="15952" y="10635"/>
                      <a:pt x="15952" y="10635"/>
                    </a:cubicBezTo>
                    <a:cubicBezTo>
                      <a:pt x="14888" y="11697"/>
                      <a:pt x="14888" y="11697"/>
                      <a:pt x="13825" y="11697"/>
                    </a:cubicBezTo>
                    <a:cubicBezTo>
                      <a:pt x="12761" y="12761"/>
                      <a:pt x="12761" y="12761"/>
                      <a:pt x="12761" y="13825"/>
                    </a:cubicBezTo>
                    <a:cubicBezTo>
                      <a:pt x="12761" y="14888"/>
                      <a:pt x="12761" y="14888"/>
                      <a:pt x="13825" y="15952"/>
                    </a:cubicBezTo>
                    <a:cubicBezTo>
                      <a:pt x="14888" y="17015"/>
                      <a:pt x="14888" y="17015"/>
                      <a:pt x="15952" y="18078"/>
                    </a:cubicBezTo>
                    <a:cubicBezTo>
                      <a:pt x="17015" y="19141"/>
                      <a:pt x="18078" y="19141"/>
                      <a:pt x="19141" y="20205"/>
                    </a:cubicBezTo>
                    <a:cubicBezTo>
                      <a:pt x="20205" y="21269"/>
                      <a:pt x="22332" y="21269"/>
                      <a:pt x="23396" y="22332"/>
                    </a:cubicBezTo>
                    <a:cubicBezTo>
                      <a:pt x="25522" y="23396"/>
                      <a:pt x="27649" y="24458"/>
                      <a:pt x="28713" y="25522"/>
                    </a:cubicBezTo>
                    <a:cubicBezTo>
                      <a:pt x="30839" y="26586"/>
                      <a:pt x="31902" y="27649"/>
                      <a:pt x="32966" y="28713"/>
                    </a:cubicBezTo>
                    <a:cubicBezTo>
                      <a:pt x="34030" y="29775"/>
                      <a:pt x="35093" y="31902"/>
                      <a:pt x="36156" y="32966"/>
                    </a:cubicBezTo>
                    <a:cubicBezTo>
                      <a:pt x="37219" y="34030"/>
                      <a:pt x="37219" y="36156"/>
                      <a:pt x="37219" y="38283"/>
                    </a:cubicBezTo>
                    <a:cubicBezTo>
                      <a:pt x="37219" y="41474"/>
                      <a:pt x="36156" y="43600"/>
                      <a:pt x="36156" y="45727"/>
                    </a:cubicBezTo>
                    <a:cubicBezTo>
                      <a:pt x="35093" y="47853"/>
                      <a:pt x="32966" y="48917"/>
                      <a:pt x="31902" y="51044"/>
                    </a:cubicBezTo>
                    <a:cubicBezTo>
                      <a:pt x="29776" y="52107"/>
                      <a:pt x="27649" y="53171"/>
                      <a:pt x="24458" y="54234"/>
                    </a:cubicBezTo>
                    <a:cubicBezTo>
                      <a:pt x="21269" y="55297"/>
                      <a:pt x="20205" y="55297"/>
                      <a:pt x="17015" y="55297"/>
                    </a:cubicBezTo>
                    <a:cubicBezTo>
                      <a:pt x="14888" y="55297"/>
                      <a:pt x="11697" y="55297"/>
                      <a:pt x="8508" y="54234"/>
                    </a:cubicBezTo>
                    <a:cubicBezTo>
                      <a:pt x="4254" y="55297"/>
                      <a:pt x="2127" y="54234"/>
                      <a:pt x="0" y="53171"/>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Freeform: Shape 57">
                <a:extLst>
                  <a:ext uri="{FF2B5EF4-FFF2-40B4-BE49-F238E27FC236}">
                    <a16:creationId xmlns:a16="http://schemas.microsoft.com/office/drawing/2014/main" id="{664BB7E1-1C92-4DA1-BE1E-BF973386E34A}"/>
                  </a:ext>
                </a:extLst>
              </p:cNvPr>
              <p:cNvSpPr/>
              <p:nvPr/>
            </p:nvSpPr>
            <p:spPr>
              <a:xfrm>
                <a:off x="6601698" y="6023148"/>
                <a:ext cx="56360" cy="62741"/>
              </a:xfrm>
              <a:custGeom>
                <a:avLst/>
                <a:gdLst>
                  <a:gd name="connsiteX0" fmla="*/ 25522 w 56360"/>
                  <a:gd name="connsiteY0" fmla="*/ 54234 h 62741"/>
                  <a:gd name="connsiteX1" fmla="*/ 7444 w 56360"/>
                  <a:gd name="connsiteY1" fmla="*/ 46790 h 62741"/>
                  <a:gd name="connsiteX2" fmla="*/ 0 w 56360"/>
                  <a:gd name="connsiteY2" fmla="*/ 27648 h 62741"/>
                  <a:gd name="connsiteX3" fmla="*/ 7444 w 56360"/>
                  <a:gd name="connsiteY3" fmla="*/ 7444 h 62741"/>
                  <a:gd name="connsiteX4" fmla="*/ 26586 w 56360"/>
                  <a:gd name="connsiteY4" fmla="*/ 0 h 62741"/>
                  <a:gd name="connsiteX5" fmla="*/ 44663 w 56360"/>
                  <a:gd name="connsiteY5" fmla="*/ 7444 h 62741"/>
                  <a:gd name="connsiteX6" fmla="*/ 52107 w 56360"/>
                  <a:gd name="connsiteY6" fmla="*/ 27648 h 62741"/>
                  <a:gd name="connsiteX7" fmla="*/ 44663 w 56360"/>
                  <a:gd name="connsiteY7" fmla="*/ 47853 h 62741"/>
                  <a:gd name="connsiteX8" fmla="*/ 43600 w 56360"/>
                  <a:gd name="connsiteY8" fmla="*/ 48917 h 62741"/>
                  <a:gd name="connsiteX9" fmla="*/ 42536 w 56360"/>
                  <a:gd name="connsiteY9" fmla="*/ 49980 h 62741"/>
                  <a:gd name="connsiteX10" fmla="*/ 56361 w 56360"/>
                  <a:gd name="connsiteY10" fmla="*/ 62741 h 62741"/>
                  <a:gd name="connsiteX11" fmla="*/ 39346 w 56360"/>
                  <a:gd name="connsiteY11" fmla="*/ 62741 h 62741"/>
                  <a:gd name="connsiteX12" fmla="*/ 32966 w 56360"/>
                  <a:gd name="connsiteY12" fmla="*/ 55297 h 62741"/>
                  <a:gd name="connsiteX13" fmla="*/ 25522 w 56360"/>
                  <a:gd name="connsiteY13" fmla="*/ 54234 h 62741"/>
                  <a:gd name="connsiteX14" fmla="*/ 26586 w 56360"/>
                  <a:gd name="connsiteY14" fmla="*/ 9570 h 62741"/>
                  <a:gd name="connsiteX15" fmla="*/ 15952 w 56360"/>
                  <a:gd name="connsiteY15" fmla="*/ 13825 h 62741"/>
                  <a:gd name="connsiteX16" fmla="*/ 12761 w 56360"/>
                  <a:gd name="connsiteY16" fmla="*/ 26586 h 62741"/>
                  <a:gd name="connsiteX17" fmla="*/ 15952 w 56360"/>
                  <a:gd name="connsiteY17" fmla="*/ 39346 h 62741"/>
                  <a:gd name="connsiteX18" fmla="*/ 25522 w 56360"/>
                  <a:gd name="connsiteY18" fmla="*/ 43600 h 62741"/>
                  <a:gd name="connsiteX19" fmla="*/ 35093 w 56360"/>
                  <a:gd name="connsiteY19" fmla="*/ 39346 h 62741"/>
                  <a:gd name="connsiteX20" fmla="*/ 38283 w 56360"/>
                  <a:gd name="connsiteY20" fmla="*/ 26586 h 62741"/>
                  <a:gd name="connsiteX21" fmla="*/ 35093 w 56360"/>
                  <a:gd name="connsiteY21" fmla="*/ 13825 h 62741"/>
                  <a:gd name="connsiteX22" fmla="*/ 26586 w 56360"/>
                  <a:gd name="connsiteY22" fmla="*/ 9570 h 6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60" h="62741">
                    <a:moveTo>
                      <a:pt x="25522" y="54234"/>
                    </a:moveTo>
                    <a:cubicBezTo>
                      <a:pt x="18079" y="54234"/>
                      <a:pt x="11698" y="51044"/>
                      <a:pt x="7444" y="46790"/>
                    </a:cubicBezTo>
                    <a:cubicBezTo>
                      <a:pt x="2127" y="42536"/>
                      <a:pt x="0" y="35092"/>
                      <a:pt x="0" y="27648"/>
                    </a:cubicBezTo>
                    <a:cubicBezTo>
                      <a:pt x="0" y="19141"/>
                      <a:pt x="2127" y="12761"/>
                      <a:pt x="7444" y="7444"/>
                    </a:cubicBezTo>
                    <a:cubicBezTo>
                      <a:pt x="11698" y="2127"/>
                      <a:pt x="18079" y="0"/>
                      <a:pt x="26586" y="0"/>
                    </a:cubicBezTo>
                    <a:cubicBezTo>
                      <a:pt x="34030" y="0"/>
                      <a:pt x="40410" y="2127"/>
                      <a:pt x="44663" y="7444"/>
                    </a:cubicBezTo>
                    <a:cubicBezTo>
                      <a:pt x="49980" y="12761"/>
                      <a:pt x="52107" y="19141"/>
                      <a:pt x="52107" y="27648"/>
                    </a:cubicBezTo>
                    <a:cubicBezTo>
                      <a:pt x="52107" y="36156"/>
                      <a:pt x="49980" y="42536"/>
                      <a:pt x="44663" y="47853"/>
                    </a:cubicBezTo>
                    <a:cubicBezTo>
                      <a:pt x="44663" y="47853"/>
                      <a:pt x="44663" y="47853"/>
                      <a:pt x="43600" y="48917"/>
                    </a:cubicBezTo>
                    <a:cubicBezTo>
                      <a:pt x="43600" y="48917"/>
                      <a:pt x="43600" y="48917"/>
                      <a:pt x="42536" y="49980"/>
                    </a:cubicBezTo>
                    <a:lnTo>
                      <a:pt x="56361" y="62741"/>
                    </a:lnTo>
                    <a:lnTo>
                      <a:pt x="39346" y="62741"/>
                    </a:lnTo>
                    <a:lnTo>
                      <a:pt x="32966" y="55297"/>
                    </a:lnTo>
                    <a:cubicBezTo>
                      <a:pt x="30839" y="54234"/>
                      <a:pt x="28713" y="54234"/>
                      <a:pt x="25522" y="54234"/>
                    </a:cubicBezTo>
                    <a:close/>
                    <a:moveTo>
                      <a:pt x="26586" y="9570"/>
                    </a:moveTo>
                    <a:cubicBezTo>
                      <a:pt x="22332" y="9570"/>
                      <a:pt x="19141" y="10634"/>
                      <a:pt x="15952" y="13825"/>
                    </a:cubicBezTo>
                    <a:cubicBezTo>
                      <a:pt x="12761" y="17014"/>
                      <a:pt x="12761" y="21268"/>
                      <a:pt x="12761" y="26586"/>
                    </a:cubicBezTo>
                    <a:cubicBezTo>
                      <a:pt x="12761" y="31902"/>
                      <a:pt x="13825" y="36156"/>
                      <a:pt x="15952" y="39346"/>
                    </a:cubicBezTo>
                    <a:cubicBezTo>
                      <a:pt x="19141" y="42536"/>
                      <a:pt x="21269" y="43600"/>
                      <a:pt x="25522" y="43600"/>
                    </a:cubicBezTo>
                    <a:cubicBezTo>
                      <a:pt x="29776" y="43600"/>
                      <a:pt x="32966" y="42536"/>
                      <a:pt x="35093" y="39346"/>
                    </a:cubicBezTo>
                    <a:cubicBezTo>
                      <a:pt x="37219" y="36156"/>
                      <a:pt x="38283" y="31902"/>
                      <a:pt x="38283" y="26586"/>
                    </a:cubicBezTo>
                    <a:cubicBezTo>
                      <a:pt x="38283" y="21268"/>
                      <a:pt x="37219" y="17014"/>
                      <a:pt x="35093" y="13825"/>
                    </a:cubicBezTo>
                    <a:cubicBezTo>
                      <a:pt x="34030" y="10634"/>
                      <a:pt x="30839" y="9570"/>
                      <a:pt x="26586" y="9570"/>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Freeform: Shape 58">
                <a:extLst>
                  <a:ext uri="{FF2B5EF4-FFF2-40B4-BE49-F238E27FC236}">
                    <a16:creationId xmlns:a16="http://schemas.microsoft.com/office/drawing/2014/main" id="{315E0418-7A49-4C3A-828D-0744A6A6252C}"/>
                  </a:ext>
                </a:extLst>
              </p:cNvPr>
              <p:cNvSpPr/>
              <p:nvPr/>
            </p:nvSpPr>
            <p:spPr>
              <a:xfrm>
                <a:off x="6662320" y="6023148"/>
                <a:ext cx="31902" cy="53170"/>
              </a:xfrm>
              <a:custGeom>
                <a:avLst/>
                <a:gdLst>
                  <a:gd name="connsiteX0" fmla="*/ 31902 w 31902"/>
                  <a:gd name="connsiteY0" fmla="*/ 53170 h 53170"/>
                  <a:gd name="connsiteX1" fmla="*/ 0 w 31902"/>
                  <a:gd name="connsiteY1" fmla="*/ 53170 h 53170"/>
                  <a:gd name="connsiteX2" fmla="*/ 0 w 31902"/>
                  <a:gd name="connsiteY2" fmla="*/ 0 h 53170"/>
                  <a:gd name="connsiteX3" fmla="*/ 11697 w 31902"/>
                  <a:gd name="connsiteY3" fmla="*/ 0 h 53170"/>
                  <a:gd name="connsiteX4" fmla="*/ 11697 w 31902"/>
                  <a:gd name="connsiteY4" fmla="*/ 43600 h 53170"/>
                  <a:gd name="connsiteX5" fmla="*/ 31902 w 31902"/>
                  <a:gd name="connsiteY5" fmla="*/ 43600 h 53170"/>
                  <a:gd name="connsiteX6" fmla="*/ 31902 w 31902"/>
                  <a:gd name="connsiteY6" fmla="*/ 53170 h 5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2" h="53170">
                    <a:moveTo>
                      <a:pt x="31902" y="53170"/>
                    </a:moveTo>
                    <a:lnTo>
                      <a:pt x="0" y="53170"/>
                    </a:lnTo>
                    <a:lnTo>
                      <a:pt x="0" y="0"/>
                    </a:lnTo>
                    <a:lnTo>
                      <a:pt x="11697" y="0"/>
                    </a:lnTo>
                    <a:lnTo>
                      <a:pt x="11697" y="43600"/>
                    </a:lnTo>
                    <a:lnTo>
                      <a:pt x="31902" y="43600"/>
                    </a:lnTo>
                    <a:lnTo>
                      <a:pt x="31902" y="53170"/>
                    </a:ln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51" name="Picture 50" descr="Apache Hadoop on HDInsight">
              <a:extLst>
                <a:ext uri="{FF2B5EF4-FFF2-40B4-BE49-F238E27FC236}">
                  <a16:creationId xmlns:a16="http://schemas.microsoft.com/office/drawing/2014/main" id="{F3F7C6A3-F57C-49EB-A677-F85F5AE20D5B}"/>
                </a:ext>
              </a:extLst>
            </p:cNvPr>
            <p:cNvPicPr>
              <a:picLocks noChangeAspect="1"/>
            </p:cNvPicPr>
            <p:nvPr/>
          </p:nvPicPr>
          <p:blipFill>
            <a:blip r:embed="rId4"/>
            <a:stretch>
              <a:fillRect/>
            </a:stretch>
          </p:blipFill>
          <p:spPr>
            <a:xfrm>
              <a:off x="2208806" y="3150713"/>
              <a:ext cx="476035" cy="385887"/>
            </a:xfrm>
            <a:prstGeom prst="rect">
              <a:avLst/>
            </a:prstGeom>
          </p:spPr>
        </p:pic>
      </p:grpSp>
      <p:grpSp>
        <p:nvGrpSpPr>
          <p:cNvPr id="60" name="Group 59">
            <a:extLst>
              <a:ext uri="{FF2B5EF4-FFF2-40B4-BE49-F238E27FC236}">
                <a16:creationId xmlns:a16="http://schemas.microsoft.com/office/drawing/2014/main" id="{95B00312-0531-48EA-B4D6-8DC789D01C11}"/>
              </a:ext>
            </a:extLst>
          </p:cNvPr>
          <p:cNvGrpSpPr/>
          <p:nvPr/>
        </p:nvGrpSpPr>
        <p:grpSpPr>
          <a:xfrm>
            <a:off x="8592238" y="2069435"/>
            <a:ext cx="3110204" cy="2900697"/>
            <a:chOff x="8592238" y="2069435"/>
            <a:chExt cx="3110204" cy="2900697"/>
          </a:xfrm>
        </p:grpSpPr>
        <p:sp>
          <p:nvSpPr>
            <p:cNvPr id="78" name="Rectangle 77">
              <a:extLst>
                <a:ext uri="{FF2B5EF4-FFF2-40B4-BE49-F238E27FC236}">
                  <a16:creationId xmlns:a16="http://schemas.microsoft.com/office/drawing/2014/main" id="{7243794C-1C38-4E55-82FF-652A473BC33D}"/>
                </a:ext>
              </a:extLst>
            </p:cNvPr>
            <p:cNvSpPr/>
            <p:nvPr/>
          </p:nvSpPr>
          <p:spPr bwMode="auto">
            <a:xfrm>
              <a:off x="8592238" y="2069435"/>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mj-lt"/>
                </a:rPr>
                <a:t>Real-time analytics</a:t>
              </a:r>
            </a:p>
            <a:p>
              <a:pPr algn="ctr" defTabSz="932472" fontAlgn="base">
                <a:lnSpc>
                  <a:spcPct val="90000"/>
                </a:lnSpc>
                <a:spcBef>
                  <a:spcPct val="0"/>
                </a:spcBef>
                <a:spcAft>
                  <a:spcPct val="0"/>
                </a:spcAft>
              </a:pPr>
              <a:endParaRPr lang="en-US" sz="1600" dirty="0">
                <a:latin typeface="+mj-lt"/>
              </a:endParaRPr>
            </a:p>
          </p:txBody>
        </p:sp>
        <p:sp>
          <p:nvSpPr>
            <p:cNvPr id="84" name="TextBox 83">
              <a:extLst>
                <a:ext uri="{FF2B5EF4-FFF2-40B4-BE49-F238E27FC236}">
                  <a16:creationId xmlns:a16="http://schemas.microsoft.com/office/drawing/2014/main" id="{70D5DA39-10AF-407F-93C0-C2A1666C66E5}"/>
                </a:ext>
              </a:extLst>
            </p:cNvPr>
            <p:cNvSpPr txBox="1"/>
            <p:nvPr/>
          </p:nvSpPr>
          <p:spPr>
            <a:xfrm>
              <a:off x="8975652" y="4018812"/>
              <a:ext cx="2652839" cy="658989"/>
            </a:xfrm>
            <a:prstGeom prst="rect">
              <a:avLst/>
            </a:prstGeom>
            <a:noFill/>
          </p:spPr>
          <p:txBody>
            <a:bodyPr wrap="square" lIns="0" tIns="143428" rIns="179285" bIns="143428" rtlCol="0">
              <a:spAutoFit/>
            </a:bodyPr>
            <a:lstStyle/>
            <a:p>
              <a:pPr lvl="0" algn="ctr">
                <a:spcAft>
                  <a:spcPts val="1200"/>
                </a:spcAft>
                <a:defRPr/>
              </a:pPr>
              <a:r>
                <a:rPr lang="en-US" sz="1200" dirty="0"/>
                <a:t>“Derive insights from our devices and data streams in real-time”</a:t>
              </a:r>
            </a:p>
          </p:txBody>
        </p:sp>
        <p:grpSp>
          <p:nvGrpSpPr>
            <p:cNvPr id="86" name="Group 85">
              <a:extLst>
                <a:ext uri="{FF2B5EF4-FFF2-40B4-BE49-F238E27FC236}">
                  <a16:creationId xmlns:a16="http://schemas.microsoft.com/office/drawing/2014/main" id="{9BF80A9E-797C-45D2-9255-FF6AFE0EDC5B}"/>
                </a:ext>
              </a:extLst>
            </p:cNvPr>
            <p:cNvGrpSpPr/>
            <p:nvPr/>
          </p:nvGrpSpPr>
          <p:grpSpPr>
            <a:xfrm>
              <a:off x="9594019" y="2985507"/>
              <a:ext cx="1106642" cy="686849"/>
              <a:chOff x="9765292" y="2985507"/>
              <a:chExt cx="1106642" cy="686849"/>
            </a:xfrm>
          </p:grpSpPr>
          <p:sp>
            <p:nvSpPr>
              <p:cNvPr id="87" name="graph_9" title="Icon of a line chart with connected circles at varying points">
                <a:extLst>
                  <a:ext uri="{FF2B5EF4-FFF2-40B4-BE49-F238E27FC236}">
                    <a16:creationId xmlns:a16="http://schemas.microsoft.com/office/drawing/2014/main" id="{BFC8B9BA-F1C7-42A2-83F3-82298B37F75C}"/>
                  </a:ext>
                </a:extLst>
              </p:cNvPr>
              <p:cNvSpPr>
                <a:spLocks noChangeAspect="1" noEditPoints="1"/>
              </p:cNvSpPr>
              <p:nvPr/>
            </p:nvSpPr>
            <p:spPr bwMode="auto">
              <a:xfrm>
                <a:off x="10410449" y="3188865"/>
                <a:ext cx="461485" cy="41641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88" name="Picture 87" descr=" Data Lake Analytics">
                <a:extLst>
                  <a:ext uri="{FF2B5EF4-FFF2-40B4-BE49-F238E27FC236}">
                    <a16:creationId xmlns:a16="http://schemas.microsoft.com/office/drawing/2014/main" id="{0EC6403E-A553-4415-9356-50D0238AFB63}"/>
                  </a:ext>
                </a:extLst>
              </p:cNvPr>
              <p:cNvPicPr>
                <a:picLocks noChangeAspect="1"/>
              </p:cNvPicPr>
              <p:nvPr/>
            </p:nvPicPr>
            <p:blipFill>
              <a:blip r:embed="rId5"/>
              <a:stretch>
                <a:fillRect/>
              </a:stretch>
            </p:blipFill>
            <p:spPr>
              <a:xfrm>
                <a:off x="9765292" y="2985507"/>
                <a:ext cx="517598" cy="686849"/>
              </a:xfrm>
              <a:prstGeom prst="rect">
                <a:avLst/>
              </a:prstGeom>
            </p:spPr>
          </p:pic>
        </p:grpSp>
      </p:grpSp>
      <p:grpSp>
        <p:nvGrpSpPr>
          <p:cNvPr id="89" name="Group 88">
            <a:extLst>
              <a:ext uri="{FF2B5EF4-FFF2-40B4-BE49-F238E27FC236}">
                <a16:creationId xmlns:a16="http://schemas.microsoft.com/office/drawing/2014/main" id="{1DEC2ED9-B596-48E5-B682-102BB20B4B27}"/>
              </a:ext>
            </a:extLst>
          </p:cNvPr>
          <p:cNvGrpSpPr/>
          <p:nvPr/>
        </p:nvGrpSpPr>
        <p:grpSpPr>
          <a:xfrm>
            <a:off x="4540786" y="2069435"/>
            <a:ext cx="3110204" cy="2900697"/>
            <a:chOff x="4540786" y="2069435"/>
            <a:chExt cx="3110204" cy="2900697"/>
          </a:xfrm>
          <a:solidFill>
            <a:srgbClr val="E6E6E6"/>
          </a:solidFill>
        </p:grpSpPr>
        <p:sp>
          <p:nvSpPr>
            <p:cNvPr id="90" name="Rectangle 89">
              <a:extLst>
                <a:ext uri="{FF2B5EF4-FFF2-40B4-BE49-F238E27FC236}">
                  <a16:creationId xmlns:a16="http://schemas.microsoft.com/office/drawing/2014/main" id="{447017CB-F2C2-454C-81C5-898AF3522D32}"/>
                </a:ext>
              </a:extLst>
            </p:cNvPr>
            <p:cNvSpPr/>
            <p:nvPr/>
          </p:nvSpPr>
          <p:spPr bwMode="auto">
            <a:xfrm>
              <a:off x="4540786" y="2069435"/>
              <a:ext cx="3110204" cy="2900697"/>
            </a:xfrm>
            <a:prstGeom prst="rect">
              <a:avLst/>
            </a:prstGeom>
            <a:grp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Advanced analytics</a:t>
              </a:r>
            </a:p>
            <a:p>
              <a:pPr algn="ctr" defTabSz="932472" fontAlgn="base">
                <a:lnSpc>
                  <a:spcPct val="90000"/>
                </a:lnSpc>
                <a:spcBef>
                  <a:spcPct val="0"/>
                </a:spcBef>
                <a:spcAft>
                  <a:spcPct val="0"/>
                </a:spcAft>
              </a:pPr>
              <a:endParaRPr lang="en-US" dirty="0">
                <a:latin typeface="+mj-lt"/>
              </a:endParaRPr>
            </a:p>
          </p:txBody>
        </p:sp>
        <p:sp>
          <p:nvSpPr>
            <p:cNvPr id="91" name="TextBox 90">
              <a:extLst>
                <a:ext uri="{FF2B5EF4-FFF2-40B4-BE49-F238E27FC236}">
                  <a16:creationId xmlns:a16="http://schemas.microsoft.com/office/drawing/2014/main" id="{68AF82E2-C79C-4DC0-963B-2C7D86D52995}"/>
                </a:ext>
              </a:extLst>
            </p:cNvPr>
            <p:cNvSpPr txBox="1"/>
            <p:nvPr/>
          </p:nvSpPr>
          <p:spPr>
            <a:xfrm>
              <a:off x="4823924" y="4091170"/>
              <a:ext cx="2653213" cy="658989"/>
            </a:xfrm>
            <a:prstGeom prst="rect">
              <a:avLst/>
            </a:prstGeom>
            <a:grpFill/>
          </p:spPr>
          <p:txBody>
            <a:bodyPr wrap="square" lIns="0" tIns="143428" rIns="179285" bIns="143428" rtlCol="0">
              <a:spAutoFit/>
            </a:bodyPr>
            <a:lstStyle/>
            <a:p>
              <a:pPr lvl="0" algn="ctr">
                <a:spcAft>
                  <a:spcPts val="1200"/>
                </a:spcAft>
                <a:defRPr/>
              </a:pPr>
              <a:r>
                <a:rPr lang="en-US" sz="1200" dirty="0"/>
                <a:t>“Predict next best offer and customer churn”</a:t>
              </a:r>
            </a:p>
          </p:txBody>
        </p:sp>
        <p:grpSp>
          <p:nvGrpSpPr>
            <p:cNvPr id="92" name="Group 91">
              <a:extLst>
                <a:ext uri="{FF2B5EF4-FFF2-40B4-BE49-F238E27FC236}">
                  <a16:creationId xmlns:a16="http://schemas.microsoft.com/office/drawing/2014/main" id="{501482E1-3746-40CC-AB84-864E63039270}"/>
                </a:ext>
              </a:extLst>
            </p:cNvPr>
            <p:cNvGrpSpPr/>
            <p:nvPr/>
          </p:nvGrpSpPr>
          <p:grpSpPr>
            <a:xfrm>
              <a:off x="5477491" y="3002820"/>
              <a:ext cx="1236794" cy="673040"/>
              <a:chOff x="5621183" y="3002820"/>
              <a:chExt cx="1236794" cy="673040"/>
            </a:xfrm>
            <a:grpFill/>
          </p:grpSpPr>
          <p:sp>
            <p:nvSpPr>
              <p:cNvPr id="93" name="graph_9" title="Icon of a line chart with connected circles at varying points">
                <a:extLst>
                  <a:ext uri="{FF2B5EF4-FFF2-40B4-BE49-F238E27FC236}">
                    <a16:creationId xmlns:a16="http://schemas.microsoft.com/office/drawing/2014/main" id="{DC82B8B5-241C-4B0F-9F91-AD26CE12C8BB}"/>
                  </a:ext>
                </a:extLst>
              </p:cNvPr>
              <p:cNvSpPr>
                <a:spLocks noChangeAspect="1" noEditPoints="1"/>
              </p:cNvSpPr>
              <p:nvPr/>
            </p:nvSpPr>
            <p:spPr bwMode="auto">
              <a:xfrm>
                <a:off x="6396492" y="3188865"/>
                <a:ext cx="461485" cy="41641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grpFill/>
              <a:ln w="19050"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94" name="Graphic 93" descr="Machine Learning Studio">
                <a:extLst>
                  <a:ext uri="{FF2B5EF4-FFF2-40B4-BE49-F238E27FC236}">
                    <a16:creationId xmlns:a16="http://schemas.microsoft.com/office/drawing/2014/main" id="{1A9D011D-5BEB-4BD9-882C-4FC4498098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1183" y="3002820"/>
                <a:ext cx="673040" cy="673040"/>
              </a:xfrm>
              <a:prstGeom prst="rect">
                <a:avLst/>
              </a:prstGeom>
            </p:spPr>
          </p:pic>
        </p:grpSp>
      </p:grpSp>
      <p:pic>
        <p:nvPicPr>
          <p:cNvPr id="95" name="Graphic 94" descr="Machine Learning Studio">
            <a:extLst>
              <a:ext uri="{FF2B5EF4-FFF2-40B4-BE49-F238E27FC236}">
                <a16:creationId xmlns:a16="http://schemas.microsoft.com/office/drawing/2014/main" id="{BC2F9874-754F-4F22-A6A2-D634DE71D9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5981" y="3060554"/>
            <a:ext cx="673040" cy="673040"/>
          </a:xfrm>
          <a:prstGeom prst="rect">
            <a:avLst/>
          </a:prstGeom>
        </p:spPr>
      </p:pic>
      <p:sp>
        <p:nvSpPr>
          <p:cNvPr id="96" name="Rectangle 95">
            <a:extLst>
              <a:ext uri="{FF2B5EF4-FFF2-40B4-BE49-F238E27FC236}">
                <a16:creationId xmlns:a16="http://schemas.microsoft.com/office/drawing/2014/main" id="{EA2693D7-3584-4CEF-AD13-A7F251E233D2}"/>
              </a:ext>
            </a:extLst>
          </p:cNvPr>
          <p:cNvSpPr/>
          <p:nvPr/>
        </p:nvSpPr>
        <p:spPr bwMode="auto">
          <a:xfrm>
            <a:off x="554255" y="2160778"/>
            <a:ext cx="3030583" cy="2769326"/>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56F553AF-7EAC-49AC-8FB3-065DB44F1D2F}"/>
              </a:ext>
            </a:extLst>
          </p:cNvPr>
          <p:cNvSpPr/>
          <p:nvPr/>
        </p:nvSpPr>
        <p:spPr bwMode="auto">
          <a:xfrm>
            <a:off x="4579151" y="2132731"/>
            <a:ext cx="3030583" cy="2769326"/>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6383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173">
            <a:extLst>
              <a:ext uri="{FF2B5EF4-FFF2-40B4-BE49-F238E27FC236}">
                <a16:creationId xmlns:a16="http://schemas.microsoft.com/office/drawing/2014/main" id="{F02AF3EE-D58A-4593-8E0F-515022C07E9B}"/>
              </a:ext>
            </a:extLst>
          </p:cNvPr>
          <p:cNvSpPr/>
          <p:nvPr/>
        </p:nvSpPr>
        <p:spPr bwMode="auto">
          <a:xfrm>
            <a:off x="2187404" y="4926673"/>
            <a:ext cx="2468880" cy="1371600"/>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Streaming</a:t>
            </a:r>
          </a:p>
        </p:txBody>
      </p:sp>
      <p:sp>
        <p:nvSpPr>
          <p:cNvPr id="173" name="Rectangle 172">
            <a:extLst>
              <a:ext uri="{FF2B5EF4-FFF2-40B4-BE49-F238E27FC236}">
                <a16:creationId xmlns:a16="http://schemas.microsoft.com/office/drawing/2014/main" id="{9889DA6E-A9C8-4947-B7E3-72DF63FCC0BF}"/>
              </a:ext>
            </a:extLst>
          </p:cNvPr>
          <p:cNvSpPr/>
          <p:nvPr/>
        </p:nvSpPr>
        <p:spPr bwMode="auto">
          <a:xfrm>
            <a:off x="5952535" y="4379334"/>
            <a:ext cx="2427685" cy="1371600"/>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Streaming</a:t>
            </a:r>
          </a:p>
        </p:txBody>
      </p:sp>
      <p:sp>
        <p:nvSpPr>
          <p:cNvPr id="2" name="Title 1">
            <a:extLst>
              <a:ext uri="{FF2B5EF4-FFF2-40B4-BE49-F238E27FC236}">
                <a16:creationId xmlns:a16="http://schemas.microsoft.com/office/drawing/2014/main" id="{D6D587F5-6909-4DE7-B67A-0EFCD375542C}"/>
              </a:ext>
            </a:extLst>
          </p:cNvPr>
          <p:cNvSpPr>
            <a:spLocks noGrp="1"/>
          </p:cNvSpPr>
          <p:nvPr>
            <p:ph type="title"/>
          </p:nvPr>
        </p:nvSpPr>
        <p:spPr>
          <a:xfrm>
            <a:off x="427980" y="178418"/>
            <a:ext cx="11336039" cy="758022"/>
          </a:xfrm>
        </p:spPr>
        <p:txBody>
          <a:bodyPr/>
          <a:lstStyle/>
          <a:p>
            <a:r>
              <a:rPr lang="en-US" dirty="0"/>
              <a:t>Real-time analytics patterns</a:t>
            </a:r>
          </a:p>
        </p:txBody>
      </p:sp>
      <p:sp>
        <p:nvSpPr>
          <p:cNvPr id="3" name="Rectangle 2">
            <a:extLst>
              <a:ext uri="{FF2B5EF4-FFF2-40B4-BE49-F238E27FC236}">
                <a16:creationId xmlns:a16="http://schemas.microsoft.com/office/drawing/2014/main" id="{63D396DF-9507-44B8-92EC-73B657AB8FAE}"/>
              </a:ext>
            </a:extLst>
          </p:cNvPr>
          <p:cNvSpPr/>
          <p:nvPr/>
        </p:nvSpPr>
        <p:spPr bwMode="auto">
          <a:xfrm>
            <a:off x="5466905" y="1867238"/>
            <a:ext cx="3110204" cy="1509512"/>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Model &amp; Serve</a:t>
            </a:r>
          </a:p>
          <a:p>
            <a:pPr algn="ctr" defTabSz="932472" fontAlgn="base">
              <a:lnSpc>
                <a:spcPct val="90000"/>
              </a:lnSpc>
              <a:spcBef>
                <a:spcPct val="0"/>
              </a:spcBef>
              <a:spcAft>
                <a:spcPct val="0"/>
              </a:spcAft>
            </a:pPr>
            <a:endParaRPr lang="en-US" sz="1600" dirty="0">
              <a:latin typeface="Segoe UI Semibold"/>
            </a:endParaRPr>
          </a:p>
        </p:txBody>
      </p:sp>
      <p:sp>
        <p:nvSpPr>
          <p:cNvPr id="4" name="Rectangle 3">
            <a:extLst>
              <a:ext uri="{FF2B5EF4-FFF2-40B4-BE49-F238E27FC236}">
                <a16:creationId xmlns:a16="http://schemas.microsoft.com/office/drawing/2014/main" id="{37D91F1C-ED78-45F2-9789-6EE6BC0AD30C}"/>
              </a:ext>
            </a:extLst>
          </p:cNvPr>
          <p:cNvSpPr/>
          <p:nvPr/>
        </p:nvSpPr>
        <p:spPr bwMode="auto">
          <a:xfrm>
            <a:off x="8729065" y="1867237"/>
            <a:ext cx="3110204" cy="2900697"/>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Visualize</a:t>
            </a:r>
          </a:p>
        </p:txBody>
      </p:sp>
      <p:sp>
        <p:nvSpPr>
          <p:cNvPr id="5" name="Rectangle 4">
            <a:extLst>
              <a:ext uri="{FF2B5EF4-FFF2-40B4-BE49-F238E27FC236}">
                <a16:creationId xmlns:a16="http://schemas.microsoft.com/office/drawing/2014/main" id="{9EE5EA5E-51D1-4FC1-BF2F-878A60E288DD}"/>
              </a:ext>
            </a:extLst>
          </p:cNvPr>
          <p:cNvSpPr/>
          <p:nvPr/>
        </p:nvSpPr>
        <p:spPr bwMode="auto">
          <a:xfrm>
            <a:off x="2212187" y="1867237"/>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Ingest &amp; Prep</a:t>
            </a:r>
          </a:p>
          <a:p>
            <a:pPr algn="ctr" defTabSz="932472" fontAlgn="base">
              <a:lnSpc>
                <a:spcPct val="90000"/>
              </a:lnSpc>
              <a:spcBef>
                <a:spcPct val="0"/>
              </a:spcBef>
              <a:spcAft>
                <a:spcPct val="0"/>
              </a:spcAft>
            </a:pPr>
            <a:endParaRPr lang="en-US" sz="1600" dirty="0">
              <a:latin typeface="Segoe UI Semibold"/>
            </a:endParaRPr>
          </a:p>
        </p:txBody>
      </p:sp>
      <p:sp>
        <p:nvSpPr>
          <p:cNvPr id="6" name="Rectangle 5">
            <a:extLst>
              <a:ext uri="{FF2B5EF4-FFF2-40B4-BE49-F238E27FC236}">
                <a16:creationId xmlns:a16="http://schemas.microsoft.com/office/drawing/2014/main" id="{FD27ECFA-B931-4A7A-AD42-BBFB8A2EF2DC}"/>
              </a:ext>
            </a:extLst>
          </p:cNvPr>
          <p:cNvSpPr/>
          <p:nvPr/>
        </p:nvSpPr>
        <p:spPr bwMode="auto">
          <a:xfrm>
            <a:off x="4744684" y="4915255"/>
            <a:ext cx="7132320" cy="1371600"/>
          </a:xfrm>
          <a:prstGeom prst="rect">
            <a:avLst/>
          </a:prstGeom>
          <a:solidFill>
            <a:srgbClr val="E5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Store</a:t>
            </a:r>
          </a:p>
        </p:txBody>
      </p:sp>
      <p:sp>
        <p:nvSpPr>
          <p:cNvPr id="7" name="TextBox 6">
            <a:extLst>
              <a:ext uri="{FF2B5EF4-FFF2-40B4-BE49-F238E27FC236}">
                <a16:creationId xmlns:a16="http://schemas.microsoft.com/office/drawing/2014/main" id="{075C0E88-B725-41E4-B538-BAAB7A0C6400}"/>
              </a:ext>
            </a:extLst>
          </p:cNvPr>
          <p:cNvSpPr txBox="1"/>
          <p:nvPr/>
        </p:nvSpPr>
        <p:spPr>
          <a:xfrm>
            <a:off x="740276" y="2724185"/>
            <a:ext cx="1045736"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Logs (unstructured)</a:t>
            </a:r>
          </a:p>
        </p:txBody>
      </p:sp>
      <p:sp>
        <p:nvSpPr>
          <p:cNvPr id="8" name="TextBox 7">
            <a:extLst>
              <a:ext uri="{FF2B5EF4-FFF2-40B4-BE49-F238E27FC236}">
                <a16:creationId xmlns:a16="http://schemas.microsoft.com/office/drawing/2014/main" id="{C9EE7EAB-1950-4994-A83D-2CA942E8889C}"/>
              </a:ext>
            </a:extLst>
          </p:cNvPr>
          <p:cNvSpPr txBox="1"/>
          <p:nvPr/>
        </p:nvSpPr>
        <p:spPr>
          <a:xfrm>
            <a:off x="740276" y="3547859"/>
            <a:ext cx="1129729"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Media (unstructured)</a:t>
            </a:r>
          </a:p>
        </p:txBody>
      </p:sp>
      <p:sp>
        <p:nvSpPr>
          <p:cNvPr id="9" name="TextBox 8">
            <a:extLst>
              <a:ext uri="{FF2B5EF4-FFF2-40B4-BE49-F238E27FC236}">
                <a16:creationId xmlns:a16="http://schemas.microsoft.com/office/drawing/2014/main" id="{26915F98-8F99-4E5F-B7FC-393A508748E2}"/>
              </a:ext>
            </a:extLst>
          </p:cNvPr>
          <p:cNvSpPr txBox="1"/>
          <p:nvPr/>
        </p:nvSpPr>
        <p:spPr>
          <a:xfrm>
            <a:off x="740275" y="4371533"/>
            <a:ext cx="102664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Files (unstructured)</a:t>
            </a:r>
          </a:p>
        </p:txBody>
      </p:sp>
      <p:sp>
        <p:nvSpPr>
          <p:cNvPr id="10" name="TextBox 9">
            <a:extLst>
              <a:ext uri="{FF2B5EF4-FFF2-40B4-BE49-F238E27FC236}">
                <a16:creationId xmlns:a16="http://schemas.microsoft.com/office/drawing/2014/main" id="{1CB40F69-94FF-4C33-AFDB-6BCECE82CDC8}"/>
              </a:ext>
            </a:extLst>
          </p:cNvPr>
          <p:cNvSpPr txBox="1"/>
          <p:nvPr/>
        </p:nvSpPr>
        <p:spPr>
          <a:xfrm>
            <a:off x="740275" y="5112108"/>
            <a:ext cx="997441" cy="498598"/>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Business/</a:t>
            </a:r>
            <a:br>
              <a:rPr kumimoji="0" lang="en-US" sz="1200" b="0" i="0" u="none" strike="noStrike" kern="1200" cap="none" spc="0" normalizeH="0" baseline="0" noProof="0" dirty="0">
                <a:ln>
                  <a:noFill/>
                </a:ln>
                <a:effectLst/>
                <a:uLnTx/>
                <a:uFillTx/>
                <a:latin typeface="Segoe UI Semibold"/>
                <a:ea typeface="+mn-ea"/>
                <a:cs typeface="+mn-cs"/>
              </a:rPr>
            </a:br>
            <a:r>
              <a:rPr kumimoji="0" lang="en-US" sz="1200" b="0" i="0" u="none" strike="noStrike" kern="1200" cap="none" spc="0" normalizeH="0" baseline="0" noProof="0" dirty="0">
                <a:ln>
                  <a:noFill/>
                </a:ln>
                <a:effectLst/>
                <a:uLnTx/>
                <a:uFillTx/>
                <a:latin typeface="Segoe UI Semibold"/>
                <a:ea typeface="+mn-ea"/>
                <a:cs typeface="+mn-cs"/>
              </a:rPr>
              <a:t>custom apps </a:t>
            </a:r>
            <a:br>
              <a:rPr kumimoji="0" lang="en-US" sz="1200" b="0" i="0" u="none" strike="noStrike" kern="1200" cap="none" spc="0" normalizeH="0" baseline="0" noProof="0" dirty="0">
                <a:ln>
                  <a:noFill/>
                </a:ln>
                <a:effectLst/>
                <a:uLnTx/>
                <a:uFillTx/>
                <a:latin typeface="Segoe UI Semibold"/>
                <a:ea typeface="+mn-ea"/>
                <a:cs typeface="+mn-cs"/>
              </a:rPr>
            </a:br>
            <a:r>
              <a:rPr kumimoji="0" lang="en-US" sz="1200" b="0" i="0" u="none" strike="noStrike" kern="1200" cap="none" spc="0" normalizeH="0" baseline="0" noProof="0" dirty="0">
                <a:ln>
                  <a:noFill/>
                </a:ln>
                <a:effectLst/>
                <a:uLnTx/>
                <a:uFillTx/>
                <a:latin typeface="Segoe UI Semibold"/>
                <a:ea typeface="+mn-ea"/>
                <a:cs typeface="+mn-cs"/>
              </a:rPr>
              <a:t>(structured)</a:t>
            </a:r>
          </a:p>
        </p:txBody>
      </p:sp>
      <p:sp>
        <p:nvSpPr>
          <p:cNvPr id="11" name="Right Bracket 10">
            <a:extLst>
              <a:ext uri="{FF2B5EF4-FFF2-40B4-BE49-F238E27FC236}">
                <a16:creationId xmlns:a16="http://schemas.microsoft.com/office/drawing/2014/main" id="{7BBD9D84-94E3-4F25-80D6-8D5016CA1F65}"/>
              </a:ext>
            </a:extLst>
          </p:cNvPr>
          <p:cNvSpPr/>
          <p:nvPr/>
        </p:nvSpPr>
        <p:spPr>
          <a:xfrm>
            <a:off x="1729256" y="1867237"/>
            <a:ext cx="159697" cy="3931920"/>
          </a:xfrm>
          <a:prstGeom prst="rightBracket">
            <a:avLst>
              <a:gd name="adj" fmla="val 0"/>
            </a:avLst>
          </a:prstGeom>
          <a:ln w="19050">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12" name="Straight Arrow Connector 11">
            <a:extLst>
              <a:ext uri="{FF2B5EF4-FFF2-40B4-BE49-F238E27FC236}">
                <a16:creationId xmlns:a16="http://schemas.microsoft.com/office/drawing/2014/main" id="{595A3A2A-1F2F-44CE-BFAA-BBFACE774DD2}"/>
              </a:ext>
            </a:extLst>
          </p:cNvPr>
          <p:cNvCxnSpPr>
            <a:cxnSpLocks/>
          </p:cNvCxnSpPr>
          <p:nvPr/>
        </p:nvCxnSpPr>
        <p:spPr>
          <a:xfrm>
            <a:off x="1907832" y="2410979"/>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452062-D92C-4362-9F4C-E503867500ED}"/>
              </a:ext>
            </a:extLst>
          </p:cNvPr>
          <p:cNvCxnSpPr>
            <a:cxnSpLocks/>
          </p:cNvCxnSpPr>
          <p:nvPr/>
        </p:nvCxnSpPr>
        <p:spPr>
          <a:xfrm>
            <a:off x="4987539" y="4633266"/>
            <a:ext cx="0" cy="424171"/>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F905CE8-0369-4667-824C-A05DF5DD87F1}"/>
              </a:ext>
            </a:extLst>
          </p:cNvPr>
          <p:cNvCxnSpPr>
            <a:cxnSpLocks/>
          </p:cNvCxnSpPr>
          <p:nvPr/>
        </p:nvCxnSpPr>
        <p:spPr>
          <a:xfrm>
            <a:off x="5017770" y="234168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E070E3-E51B-48F2-BD0E-F2F682764D2A}"/>
              </a:ext>
            </a:extLst>
          </p:cNvPr>
          <p:cNvCxnSpPr>
            <a:cxnSpLocks/>
          </p:cNvCxnSpPr>
          <p:nvPr/>
        </p:nvCxnSpPr>
        <p:spPr>
          <a:xfrm>
            <a:off x="8354242" y="2337492"/>
            <a:ext cx="594360"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2151BF2-3A74-4B79-BC68-D14B5B7FEFE0}"/>
              </a:ext>
            </a:extLst>
          </p:cNvPr>
          <p:cNvSpPr txBox="1"/>
          <p:nvPr/>
        </p:nvSpPr>
        <p:spPr>
          <a:xfrm>
            <a:off x="3272096" y="4175131"/>
            <a:ext cx="1701948" cy="123111"/>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Up to 10x faster than vanilla Spark</a:t>
            </a:r>
          </a:p>
        </p:txBody>
      </p:sp>
      <p:sp>
        <p:nvSpPr>
          <p:cNvPr id="19" name="TextBox 18">
            <a:extLst>
              <a:ext uri="{FF2B5EF4-FFF2-40B4-BE49-F238E27FC236}">
                <a16:creationId xmlns:a16="http://schemas.microsoft.com/office/drawing/2014/main" id="{BF27D97A-69A1-4F4B-8103-56AFFA659077}"/>
              </a:ext>
            </a:extLst>
          </p:cNvPr>
          <p:cNvSpPr txBox="1"/>
          <p:nvPr/>
        </p:nvSpPr>
        <p:spPr>
          <a:xfrm>
            <a:off x="2683407" y="3054972"/>
            <a:ext cx="2042864" cy="461665"/>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Code-free data transformation and  ingestion from 90+ data integration connectors</a:t>
            </a:r>
          </a:p>
        </p:txBody>
      </p:sp>
      <p:sp>
        <p:nvSpPr>
          <p:cNvPr id="20" name="TextBox 19">
            <a:extLst>
              <a:ext uri="{FF2B5EF4-FFF2-40B4-BE49-F238E27FC236}">
                <a16:creationId xmlns:a16="http://schemas.microsoft.com/office/drawing/2014/main" id="{3D6936F9-7C27-417D-B057-504A157DB17A}"/>
              </a:ext>
            </a:extLst>
          </p:cNvPr>
          <p:cNvSpPr txBox="1"/>
          <p:nvPr/>
        </p:nvSpPr>
        <p:spPr>
          <a:xfrm>
            <a:off x="9089024" y="3629018"/>
            <a:ext cx="2390286" cy="307777"/>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Leader in the Magic Quadrant for Business Intelligence and Analytics Platforms*</a:t>
            </a:r>
          </a:p>
        </p:txBody>
      </p:sp>
      <p:sp>
        <p:nvSpPr>
          <p:cNvPr id="21" name="TextBox 20">
            <a:extLst>
              <a:ext uri="{FF2B5EF4-FFF2-40B4-BE49-F238E27FC236}">
                <a16:creationId xmlns:a16="http://schemas.microsoft.com/office/drawing/2014/main" id="{E6823166-CDC1-494D-8E74-A9B26D4D0D45}"/>
              </a:ext>
            </a:extLst>
          </p:cNvPr>
          <p:cNvSpPr txBox="1"/>
          <p:nvPr/>
        </p:nvSpPr>
        <p:spPr>
          <a:xfrm>
            <a:off x="5934785" y="3075826"/>
            <a:ext cx="2092469" cy="246221"/>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Up to 14x faster and costs 94% less than other cloud providers</a:t>
            </a:r>
          </a:p>
        </p:txBody>
      </p:sp>
      <p:sp>
        <p:nvSpPr>
          <p:cNvPr id="22" name="TextBox 21">
            <a:extLst>
              <a:ext uri="{FF2B5EF4-FFF2-40B4-BE49-F238E27FC236}">
                <a16:creationId xmlns:a16="http://schemas.microsoft.com/office/drawing/2014/main" id="{40D2E93F-4EAD-427F-9F41-CCA03C52CF48}"/>
              </a:ext>
            </a:extLst>
          </p:cNvPr>
          <p:cNvSpPr txBox="1"/>
          <p:nvPr/>
        </p:nvSpPr>
        <p:spPr>
          <a:xfrm>
            <a:off x="6236406" y="5861278"/>
            <a:ext cx="2072250" cy="307777"/>
          </a:xfrm>
          <a:prstGeom prst="rect">
            <a:avLst/>
          </a:prstGeom>
          <a:noFill/>
        </p:spPr>
        <p:txBody>
          <a:bodyPr wrap="square" lIns="0" tIns="0" rIns="0" bIns="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sz="1000">
                <a:gradFill>
                  <a:gsLst>
                    <a:gs pos="2917">
                      <a:srgbClr val="1A1A1A"/>
                    </a:gs>
                    <a:gs pos="30000">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High performance data lake available in all 54 Azure regions</a:t>
            </a:r>
          </a:p>
        </p:txBody>
      </p:sp>
      <p:sp>
        <p:nvSpPr>
          <p:cNvPr id="23" name="TextBox 22">
            <a:extLst>
              <a:ext uri="{FF2B5EF4-FFF2-40B4-BE49-F238E27FC236}">
                <a16:creationId xmlns:a16="http://schemas.microsoft.com/office/drawing/2014/main" id="{F1DAC04D-3EC3-4BC4-9560-7A4069229FFC}"/>
              </a:ext>
            </a:extLst>
          </p:cNvPr>
          <p:cNvSpPr txBox="1"/>
          <p:nvPr/>
        </p:nvSpPr>
        <p:spPr>
          <a:xfrm>
            <a:off x="10346284" y="3001490"/>
            <a:ext cx="714426"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a:solidFill>
                  <a:schemeClr val="tx1"/>
                </a:solidFill>
              </a:rPr>
              <a:t>Power BI</a:t>
            </a:r>
          </a:p>
        </p:txBody>
      </p:sp>
      <p:sp>
        <p:nvSpPr>
          <p:cNvPr id="24" name="Freeform: Shape 23">
            <a:extLst>
              <a:ext uri="{FF2B5EF4-FFF2-40B4-BE49-F238E27FC236}">
                <a16:creationId xmlns:a16="http://schemas.microsoft.com/office/drawing/2014/main" id="{ECA4373E-57BE-43D0-9B0E-9D2535372E60}"/>
              </a:ext>
            </a:extLst>
          </p:cNvPr>
          <p:cNvSpPr>
            <a:spLocks noChangeAspect="1"/>
          </p:cNvSpPr>
          <p:nvPr/>
        </p:nvSpPr>
        <p:spPr bwMode="auto">
          <a:xfrm flipV="1">
            <a:off x="9597315" y="2935867"/>
            <a:ext cx="456306" cy="339887"/>
          </a:xfrm>
          <a:custGeom>
            <a:avLst/>
            <a:gdLst>
              <a:gd name="connsiteX0" fmla="*/ 724747 w 3011132"/>
              <a:gd name="connsiteY0" fmla="*/ 690457 h 2242888"/>
              <a:gd name="connsiteX1" fmla="*/ 889639 w 3011132"/>
              <a:gd name="connsiteY1" fmla="*/ 525565 h 2242888"/>
              <a:gd name="connsiteX2" fmla="*/ 889638 w 3011132"/>
              <a:gd name="connsiteY2" fmla="*/ 164892 h 2242888"/>
              <a:gd name="connsiteX3" fmla="*/ 724746 w 3011132"/>
              <a:gd name="connsiteY3" fmla="*/ 0 h 2242888"/>
              <a:gd name="connsiteX4" fmla="*/ 724747 w 3011132"/>
              <a:gd name="connsiteY4" fmla="*/ 1 h 2242888"/>
              <a:gd name="connsiteX5" fmla="*/ 559855 w 3011132"/>
              <a:gd name="connsiteY5" fmla="*/ 164893 h 2242888"/>
              <a:gd name="connsiteX6" fmla="*/ 559855 w 3011132"/>
              <a:gd name="connsiteY6" fmla="*/ 525565 h 2242888"/>
              <a:gd name="connsiteX7" fmla="*/ 724747 w 3011132"/>
              <a:gd name="connsiteY7" fmla="*/ 690457 h 2242888"/>
              <a:gd name="connsiteX8" fmla="*/ 1772676 w 3011132"/>
              <a:gd name="connsiteY8" fmla="*/ 1028296 h 2242888"/>
              <a:gd name="connsiteX9" fmla="*/ 1937568 w 3011132"/>
              <a:gd name="connsiteY9" fmla="*/ 863404 h 2242888"/>
              <a:gd name="connsiteX10" fmla="*/ 1937569 w 3011132"/>
              <a:gd name="connsiteY10" fmla="*/ 164893 h 2242888"/>
              <a:gd name="connsiteX11" fmla="*/ 1772677 w 3011132"/>
              <a:gd name="connsiteY11" fmla="*/ 1 h 2242888"/>
              <a:gd name="connsiteX12" fmla="*/ 1607785 w 3011132"/>
              <a:gd name="connsiteY12" fmla="*/ 164893 h 2242888"/>
              <a:gd name="connsiteX13" fmla="*/ 1607785 w 3011132"/>
              <a:gd name="connsiteY13" fmla="*/ 863403 h 2242888"/>
              <a:gd name="connsiteX14" fmla="*/ 1772677 w 3011132"/>
              <a:gd name="connsiteY14" fmla="*/ 1028295 h 2242888"/>
              <a:gd name="connsiteX15" fmla="*/ 1248711 w 3011132"/>
              <a:gd name="connsiteY15" fmla="*/ 1291654 h 2242888"/>
              <a:gd name="connsiteX16" fmla="*/ 1413603 w 3011132"/>
              <a:gd name="connsiteY16" fmla="*/ 1126762 h 2242888"/>
              <a:gd name="connsiteX17" fmla="*/ 1413604 w 3011132"/>
              <a:gd name="connsiteY17" fmla="*/ 164893 h 2242888"/>
              <a:gd name="connsiteX18" fmla="*/ 1248712 w 3011132"/>
              <a:gd name="connsiteY18" fmla="*/ 1 h 2242888"/>
              <a:gd name="connsiteX19" fmla="*/ 1083820 w 3011132"/>
              <a:gd name="connsiteY19" fmla="*/ 164893 h 2242888"/>
              <a:gd name="connsiteX20" fmla="*/ 1083820 w 3011132"/>
              <a:gd name="connsiteY20" fmla="*/ 1126761 h 2242888"/>
              <a:gd name="connsiteX21" fmla="*/ 1248712 w 3011132"/>
              <a:gd name="connsiteY21" fmla="*/ 1291653 h 2242888"/>
              <a:gd name="connsiteX22" fmla="*/ 2296641 w 3011132"/>
              <a:gd name="connsiteY22" fmla="*/ 1696388 h 2242888"/>
              <a:gd name="connsiteX23" fmla="*/ 2461533 w 3011132"/>
              <a:gd name="connsiteY23" fmla="*/ 1531496 h 2242888"/>
              <a:gd name="connsiteX24" fmla="*/ 2461534 w 3011132"/>
              <a:gd name="connsiteY24" fmla="*/ 164893 h 2242888"/>
              <a:gd name="connsiteX25" fmla="*/ 2296642 w 3011132"/>
              <a:gd name="connsiteY25" fmla="*/ 1 h 2242888"/>
              <a:gd name="connsiteX26" fmla="*/ 2131750 w 3011132"/>
              <a:gd name="connsiteY26" fmla="*/ 164893 h 2242888"/>
              <a:gd name="connsiteX27" fmla="*/ 2131750 w 3011132"/>
              <a:gd name="connsiteY27" fmla="*/ 1531495 h 2242888"/>
              <a:gd name="connsiteX28" fmla="*/ 2296642 w 3011132"/>
              <a:gd name="connsiteY28" fmla="*/ 1696387 h 2242888"/>
              <a:gd name="connsiteX29" fmla="*/ 370635 w 3011132"/>
              <a:gd name="connsiteY29" fmla="*/ 2242888 h 2242888"/>
              <a:gd name="connsiteX30" fmla="*/ 2640497 w 3011132"/>
              <a:gd name="connsiteY30" fmla="*/ 2242888 h 2242888"/>
              <a:gd name="connsiteX31" fmla="*/ 3011132 w 3011132"/>
              <a:gd name="connsiteY31" fmla="*/ 1872253 h 2242888"/>
              <a:gd name="connsiteX32" fmla="*/ 3011132 w 3011132"/>
              <a:gd name="connsiteY32" fmla="*/ 653116 h 2242888"/>
              <a:gd name="connsiteX33" fmla="*/ 2640497 w 3011132"/>
              <a:gd name="connsiteY33" fmla="*/ 282481 h 2242888"/>
              <a:gd name="connsiteX34" fmla="*/ 2630997 w 3011132"/>
              <a:gd name="connsiteY34" fmla="*/ 282481 h 2242888"/>
              <a:gd name="connsiteX35" fmla="*/ 2630997 w 3011132"/>
              <a:gd name="connsiteY35" fmla="*/ 397932 h 2242888"/>
              <a:gd name="connsiteX36" fmla="*/ 2635026 w 3011132"/>
              <a:gd name="connsiteY36" fmla="*/ 397932 h 2242888"/>
              <a:gd name="connsiteX37" fmla="*/ 2892528 w 3011132"/>
              <a:gd name="connsiteY37" fmla="*/ 655434 h 2242888"/>
              <a:gd name="connsiteX38" fmla="*/ 2892528 w 3011132"/>
              <a:gd name="connsiteY38" fmla="*/ 1869563 h 2242888"/>
              <a:gd name="connsiteX39" fmla="*/ 2635026 w 3011132"/>
              <a:gd name="connsiteY39" fmla="*/ 2127065 h 2242888"/>
              <a:gd name="connsiteX40" fmla="*/ 385364 w 3011132"/>
              <a:gd name="connsiteY40" fmla="*/ 2127065 h 2242888"/>
              <a:gd name="connsiteX41" fmla="*/ 127862 w 3011132"/>
              <a:gd name="connsiteY41" fmla="*/ 1869563 h 2242888"/>
              <a:gd name="connsiteX42" fmla="*/ 127862 w 3011132"/>
              <a:gd name="connsiteY42" fmla="*/ 655434 h 2242888"/>
              <a:gd name="connsiteX43" fmla="*/ 385364 w 3011132"/>
              <a:gd name="connsiteY43" fmla="*/ 397932 h 2242888"/>
              <a:gd name="connsiteX44" fmla="*/ 412220 w 3011132"/>
              <a:gd name="connsiteY44" fmla="*/ 397932 h 2242888"/>
              <a:gd name="connsiteX45" fmla="*/ 412220 w 3011132"/>
              <a:gd name="connsiteY45" fmla="*/ 282481 h 2242888"/>
              <a:gd name="connsiteX46" fmla="*/ 370635 w 3011132"/>
              <a:gd name="connsiteY46" fmla="*/ 282481 h 2242888"/>
              <a:gd name="connsiteX47" fmla="*/ 0 w 3011132"/>
              <a:gd name="connsiteY47" fmla="*/ 653116 h 2242888"/>
              <a:gd name="connsiteX48" fmla="*/ 0 w 3011132"/>
              <a:gd name="connsiteY48" fmla="*/ 1872253 h 2242888"/>
              <a:gd name="connsiteX49" fmla="*/ 370635 w 3011132"/>
              <a:gd name="connsiteY49" fmla="*/ 2242888 h 2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11132" h="2242888">
                <a:moveTo>
                  <a:pt x="724747" y="690457"/>
                </a:moveTo>
                <a:cubicBezTo>
                  <a:pt x="815814" y="690457"/>
                  <a:pt x="889639" y="616632"/>
                  <a:pt x="889639" y="525565"/>
                </a:cubicBezTo>
                <a:cubicBezTo>
                  <a:pt x="889639" y="405341"/>
                  <a:pt x="889638" y="285116"/>
                  <a:pt x="889638" y="164892"/>
                </a:cubicBezTo>
                <a:cubicBezTo>
                  <a:pt x="889638" y="73825"/>
                  <a:pt x="815813" y="0"/>
                  <a:pt x="724746" y="0"/>
                </a:cubicBezTo>
                <a:lnTo>
                  <a:pt x="724747" y="1"/>
                </a:lnTo>
                <a:cubicBezTo>
                  <a:pt x="633680" y="1"/>
                  <a:pt x="559855" y="73826"/>
                  <a:pt x="559855" y="164893"/>
                </a:cubicBezTo>
                <a:lnTo>
                  <a:pt x="559855" y="525565"/>
                </a:lnTo>
                <a:cubicBezTo>
                  <a:pt x="559855" y="616632"/>
                  <a:pt x="633680" y="690457"/>
                  <a:pt x="724747" y="690457"/>
                </a:cubicBezTo>
                <a:close/>
                <a:moveTo>
                  <a:pt x="1772676" y="1028296"/>
                </a:moveTo>
                <a:cubicBezTo>
                  <a:pt x="1863743" y="1028296"/>
                  <a:pt x="1937568" y="954471"/>
                  <a:pt x="1937568" y="863404"/>
                </a:cubicBezTo>
                <a:cubicBezTo>
                  <a:pt x="1937568" y="630567"/>
                  <a:pt x="1937569" y="397730"/>
                  <a:pt x="1937569" y="164893"/>
                </a:cubicBezTo>
                <a:cubicBezTo>
                  <a:pt x="1937569" y="73826"/>
                  <a:pt x="1863744" y="1"/>
                  <a:pt x="1772677" y="1"/>
                </a:cubicBezTo>
                <a:cubicBezTo>
                  <a:pt x="1681610" y="1"/>
                  <a:pt x="1607785" y="73826"/>
                  <a:pt x="1607785" y="164893"/>
                </a:cubicBezTo>
                <a:lnTo>
                  <a:pt x="1607785" y="863403"/>
                </a:lnTo>
                <a:cubicBezTo>
                  <a:pt x="1607785" y="954470"/>
                  <a:pt x="1681610" y="1028295"/>
                  <a:pt x="1772677" y="1028295"/>
                </a:cubicBezTo>
                <a:close/>
                <a:moveTo>
                  <a:pt x="1248711" y="1291654"/>
                </a:moveTo>
                <a:cubicBezTo>
                  <a:pt x="1339778" y="1291654"/>
                  <a:pt x="1413603" y="1217829"/>
                  <a:pt x="1413603" y="1126762"/>
                </a:cubicBezTo>
                <a:cubicBezTo>
                  <a:pt x="1413603" y="806139"/>
                  <a:pt x="1413604" y="485516"/>
                  <a:pt x="1413604" y="164893"/>
                </a:cubicBezTo>
                <a:cubicBezTo>
                  <a:pt x="1413604" y="73826"/>
                  <a:pt x="1339779" y="1"/>
                  <a:pt x="1248712" y="1"/>
                </a:cubicBezTo>
                <a:cubicBezTo>
                  <a:pt x="1157645" y="1"/>
                  <a:pt x="1083820" y="73826"/>
                  <a:pt x="1083820" y="164893"/>
                </a:cubicBezTo>
                <a:lnTo>
                  <a:pt x="1083820" y="1126761"/>
                </a:lnTo>
                <a:cubicBezTo>
                  <a:pt x="1083820" y="1217828"/>
                  <a:pt x="1157645" y="1291653"/>
                  <a:pt x="1248712" y="1291653"/>
                </a:cubicBezTo>
                <a:close/>
                <a:moveTo>
                  <a:pt x="2296641" y="1696388"/>
                </a:moveTo>
                <a:cubicBezTo>
                  <a:pt x="2387708" y="1696388"/>
                  <a:pt x="2461533" y="1622563"/>
                  <a:pt x="2461533" y="1531496"/>
                </a:cubicBezTo>
                <a:cubicBezTo>
                  <a:pt x="2461533" y="1075962"/>
                  <a:pt x="2461534" y="620427"/>
                  <a:pt x="2461534" y="164893"/>
                </a:cubicBezTo>
                <a:cubicBezTo>
                  <a:pt x="2461534" y="73826"/>
                  <a:pt x="2387709" y="1"/>
                  <a:pt x="2296642" y="1"/>
                </a:cubicBezTo>
                <a:cubicBezTo>
                  <a:pt x="2205575" y="1"/>
                  <a:pt x="2131750" y="73826"/>
                  <a:pt x="2131750" y="164893"/>
                </a:cubicBezTo>
                <a:lnTo>
                  <a:pt x="2131750" y="1531495"/>
                </a:lnTo>
                <a:cubicBezTo>
                  <a:pt x="2131750" y="1622562"/>
                  <a:pt x="2205575" y="1696387"/>
                  <a:pt x="2296642" y="1696387"/>
                </a:cubicBezTo>
                <a:close/>
                <a:moveTo>
                  <a:pt x="370635" y="2242888"/>
                </a:moveTo>
                <a:lnTo>
                  <a:pt x="2640497" y="2242888"/>
                </a:lnTo>
                <a:cubicBezTo>
                  <a:pt x="2845193" y="2242888"/>
                  <a:pt x="3011132" y="2076949"/>
                  <a:pt x="3011132" y="1872253"/>
                </a:cubicBezTo>
                <a:lnTo>
                  <a:pt x="3011132" y="653116"/>
                </a:lnTo>
                <a:cubicBezTo>
                  <a:pt x="3011132" y="448420"/>
                  <a:pt x="2845193" y="282481"/>
                  <a:pt x="2640497" y="282481"/>
                </a:cubicBezTo>
                <a:lnTo>
                  <a:pt x="2630997" y="282481"/>
                </a:lnTo>
                <a:lnTo>
                  <a:pt x="2630997" y="397932"/>
                </a:lnTo>
                <a:lnTo>
                  <a:pt x="2635026" y="397932"/>
                </a:lnTo>
                <a:cubicBezTo>
                  <a:pt x="2777240" y="397932"/>
                  <a:pt x="2892528" y="513220"/>
                  <a:pt x="2892528" y="655434"/>
                </a:cubicBezTo>
                <a:lnTo>
                  <a:pt x="2892528" y="1869563"/>
                </a:lnTo>
                <a:cubicBezTo>
                  <a:pt x="2892528" y="2011777"/>
                  <a:pt x="2777240" y="2127065"/>
                  <a:pt x="2635026" y="2127065"/>
                </a:cubicBezTo>
                <a:lnTo>
                  <a:pt x="385364" y="2127065"/>
                </a:lnTo>
                <a:cubicBezTo>
                  <a:pt x="243150" y="2127065"/>
                  <a:pt x="127862" y="2011777"/>
                  <a:pt x="127862" y="1869563"/>
                </a:cubicBezTo>
                <a:lnTo>
                  <a:pt x="127862" y="655434"/>
                </a:lnTo>
                <a:cubicBezTo>
                  <a:pt x="127862" y="513220"/>
                  <a:pt x="243150" y="397932"/>
                  <a:pt x="385364" y="397932"/>
                </a:cubicBezTo>
                <a:lnTo>
                  <a:pt x="412220" y="397932"/>
                </a:lnTo>
                <a:lnTo>
                  <a:pt x="412220" y="282481"/>
                </a:lnTo>
                <a:lnTo>
                  <a:pt x="370635" y="282481"/>
                </a:lnTo>
                <a:cubicBezTo>
                  <a:pt x="165939" y="282481"/>
                  <a:pt x="0" y="448420"/>
                  <a:pt x="0" y="653116"/>
                </a:cubicBezTo>
                <a:lnTo>
                  <a:pt x="0" y="1872253"/>
                </a:lnTo>
                <a:cubicBezTo>
                  <a:pt x="0" y="2076949"/>
                  <a:pt x="165939" y="2242888"/>
                  <a:pt x="370635" y="2242888"/>
                </a:cubicBezTo>
                <a:close/>
              </a:path>
            </a:pathLst>
          </a:cu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5" name="Picture 24" descr="A picture containing clock&#10;&#10;Description automatically generated">
            <a:extLst>
              <a:ext uri="{FF2B5EF4-FFF2-40B4-BE49-F238E27FC236}">
                <a16:creationId xmlns:a16="http://schemas.microsoft.com/office/drawing/2014/main" id="{0F9A94FF-A7A6-46D1-8CAF-A65108DFF416}"/>
              </a:ext>
            </a:extLst>
          </p:cNvPr>
          <p:cNvPicPr>
            <a:picLocks noChangeAspect="1"/>
          </p:cNvPicPr>
          <p:nvPr/>
        </p:nvPicPr>
        <p:blipFill>
          <a:blip r:embed="rId3"/>
          <a:stretch>
            <a:fillRect/>
          </a:stretch>
        </p:blipFill>
        <p:spPr>
          <a:xfrm>
            <a:off x="5654355" y="2388239"/>
            <a:ext cx="560860" cy="560860"/>
          </a:xfrm>
          <a:prstGeom prst="rect">
            <a:avLst/>
          </a:prstGeom>
        </p:spPr>
      </p:pic>
      <p:sp>
        <p:nvSpPr>
          <p:cNvPr id="26" name="TextBox 25">
            <a:extLst>
              <a:ext uri="{FF2B5EF4-FFF2-40B4-BE49-F238E27FC236}">
                <a16:creationId xmlns:a16="http://schemas.microsoft.com/office/drawing/2014/main" id="{97C019BA-59B7-4DBE-A2F7-F43F45903E22}"/>
              </a:ext>
            </a:extLst>
          </p:cNvPr>
          <p:cNvSpPr txBox="1"/>
          <p:nvPr/>
        </p:nvSpPr>
        <p:spPr>
          <a:xfrm>
            <a:off x="6396014" y="2543797"/>
            <a:ext cx="1958228"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dirty="0">
                <a:solidFill>
                  <a:schemeClr val="tx1"/>
                </a:solidFill>
              </a:rPr>
              <a:t>Azure Synapse Analytics</a:t>
            </a:r>
          </a:p>
          <a:p>
            <a:r>
              <a:rPr lang="en-US" sz="1200" dirty="0">
                <a:solidFill>
                  <a:schemeClr val="tx1"/>
                </a:solidFill>
                <a:latin typeface="+mn-lt"/>
              </a:rPr>
              <a:t>(Data Warehouse)</a:t>
            </a:r>
          </a:p>
        </p:txBody>
      </p:sp>
      <p:sp>
        <p:nvSpPr>
          <p:cNvPr id="27" name="TextBox 26">
            <a:extLst>
              <a:ext uri="{FF2B5EF4-FFF2-40B4-BE49-F238E27FC236}">
                <a16:creationId xmlns:a16="http://schemas.microsoft.com/office/drawing/2014/main" id="{25260420-32FA-4331-9C02-481E03CC0349}"/>
              </a:ext>
            </a:extLst>
          </p:cNvPr>
          <p:cNvSpPr txBox="1"/>
          <p:nvPr/>
        </p:nvSpPr>
        <p:spPr>
          <a:xfrm>
            <a:off x="3239699" y="3808213"/>
            <a:ext cx="1372171"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dirty="0">
                <a:solidFill>
                  <a:schemeClr val="tx1"/>
                </a:solidFill>
              </a:rPr>
              <a:t>Azure Databricks</a:t>
            </a:r>
          </a:p>
          <a:p>
            <a:r>
              <a:rPr lang="en-US" sz="1200" dirty="0">
                <a:solidFill>
                  <a:schemeClr val="tx1"/>
                </a:solidFill>
                <a:latin typeface="+mn-lt"/>
              </a:rPr>
              <a:t>(Data prep)</a:t>
            </a:r>
          </a:p>
        </p:txBody>
      </p:sp>
      <p:grpSp>
        <p:nvGrpSpPr>
          <p:cNvPr id="28" name="Group 4">
            <a:extLst>
              <a:ext uri="{FF2B5EF4-FFF2-40B4-BE49-F238E27FC236}">
                <a16:creationId xmlns:a16="http://schemas.microsoft.com/office/drawing/2014/main" id="{DCEEDF3E-FB02-4730-84D0-C26B5D21E09B}"/>
              </a:ext>
            </a:extLst>
          </p:cNvPr>
          <p:cNvGrpSpPr>
            <a:grpSpLocks noChangeAspect="1"/>
          </p:cNvGrpSpPr>
          <p:nvPr/>
        </p:nvGrpSpPr>
        <p:grpSpPr bwMode="auto">
          <a:xfrm>
            <a:off x="2708334" y="3790409"/>
            <a:ext cx="417512" cy="476250"/>
            <a:chOff x="1937" y="2617"/>
            <a:chExt cx="263" cy="300"/>
          </a:xfrm>
        </p:grpSpPr>
        <p:sp>
          <p:nvSpPr>
            <p:cNvPr id="29" name="AutoShape 3">
              <a:extLst>
                <a:ext uri="{FF2B5EF4-FFF2-40B4-BE49-F238E27FC236}">
                  <a16:creationId xmlns:a16="http://schemas.microsoft.com/office/drawing/2014/main" id="{D4C7C0FF-4F4E-4F06-877A-E5B0CA375DE5}"/>
                </a:ext>
              </a:extLst>
            </p:cNvPr>
            <p:cNvSpPr>
              <a:spLocks noChangeAspect="1" noChangeArrowheads="1" noTextEdit="1"/>
            </p:cNvSpPr>
            <p:nvPr/>
          </p:nvSpPr>
          <p:spPr bwMode="auto">
            <a:xfrm>
              <a:off x="1937" y="2617"/>
              <a:ext cx="26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0" name="Freeform 5">
              <a:extLst>
                <a:ext uri="{FF2B5EF4-FFF2-40B4-BE49-F238E27FC236}">
                  <a16:creationId xmlns:a16="http://schemas.microsoft.com/office/drawing/2014/main" id="{49C02BA1-1C60-4EB5-BEBE-DF677C7DAAC4}"/>
                </a:ext>
              </a:extLst>
            </p:cNvPr>
            <p:cNvSpPr>
              <a:spLocks/>
            </p:cNvSpPr>
            <p:nvPr/>
          </p:nvSpPr>
          <p:spPr bwMode="auto">
            <a:xfrm>
              <a:off x="1937" y="2792"/>
              <a:ext cx="265" cy="125"/>
            </a:xfrm>
            <a:custGeom>
              <a:avLst/>
              <a:gdLst>
                <a:gd name="T0" fmla="*/ 0 w 265"/>
                <a:gd name="T1" fmla="*/ 0 h 125"/>
                <a:gd name="T2" fmla="*/ 0 w 265"/>
                <a:gd name="T3" fmla="*/ 48 h 125"/>
                <a:gd name="T4" fmla="*/ 133 w 265"/>
                <a:gd name="T5" fmla="*/ 125 h 125"/>
                <a:gd name="T6" fmla="*/ 265 w 265"/>
                <a:gd name="T7" fmla="*/ 48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48"/>
                  </a:lnTo>
                  <a:lnTo>
                    <a:pt x="133" y="125"/>
                  </a:lnTo>
                  <a:lnTo>
                    <a:pt x="265" y="48"/>
                  </a:lnTo>
                  <a:lnTo>
                    <a:pt x="265" y="0"/>
                  </a:lnTo>
                  <a:lnTo>
                    <a:pt x="0" y="0"/>
                  </a:lnTo>
                  <a:close/>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1" name="Freeform 6">
              <a:extLst>
                <a:ext uri="{FF2B5EF4-FFF2-40B4-BE49-F238E27FC236}">
                  <a16:creationId xmlns:a16="http://schemas.microsoft.com/office/drawing/2014/main" id="{93F699E9-F595-4E58-B57A-8D2EF2B5F9C3}"/>
                </a:ext>
              </a:extLst>
            </p:cNvPr>
            <p:cNvSpPr>
              <a:spLocks/>
            </p:cNvSpPr>
            <p:nvPr/>
          </p:nvSpPr>
          <p:spPr bwMode="auto">
            <a:xfrm>
              <a:off x="2070" y="2792"/>
              <a:ext cx="132" cy="125"/>
            </a:xfrm>
            <a:custGeom>
              <a:avLst/>
              <a:gdLst>
                <a:gd name="T0" fmla="*/ 0 w 132"/>
                <a:gd name="T1" fmla="*/ 0 h 125"/>
                <a:gd name="T2" fmla="*/ 0 w 132"/>
                <a:gd name="T3" fmla="*/ 125 h 125"/>
                <a:gd name="T4" fmla="*/ 132 w 132"/>
                <a:gd name="T5" fmla="*/ 48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48"/>
                  </a:lnTo>
                  <a:lnTo>
                    <a:pt x="132" y="0"/>
                  </a:lnTo>
                  <a:lnTo>
                    <a:pt x="0" y="0"/>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2" name="Freeform 7">
              <a:extLst>
                <a:ext uri="{FF2B5EF4-FFF2-40B4-BE49-F238E27FC236}">
                  <a16:creationId xmlns:a16="http://schemas.microsoft.com/office/drawing/2014/main" id="{6825B4C4-40DB-48D1-AA80-3FF4EDF776A5}"/>
                </a:ext>
              </a:extLst>
            </p:cNvPr>
            <p:cNvSpPr>
              <a:spLocks/>
            </p:cNvSpPr>
            <p:nvPr/>
          </p:nvSpPr>
          <p:spPr bwMode="auto">
            <a:xfrm>
              <a:off x="1937" y="27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3" name="Freeform 8">
              <a:extLst>
                <a:ext uri="{FF2B5EF4-FFF2-40B4-BE49-F238E27FC236}">
                  <a16:creationId xmlns:a16="http://schemas.microsoft.com/office/drawing/2014/main" id="{8C1F6DE5-2CA3-45E0-90CD-C57519E37AEA}"/>
                </a:ext>
              </a:extLst>
            </p:cNvPr>
            <p:cNvSpPr>
              <a:spLocks/>
            </p:cNvSpPr>
            <p:nvPr/>
          </p:nvSpPr>
          <p:spPr bwMode="auto">
            <a:xfrm>
              <a:off x="1937" y="2692"/>
              <a:ext cx="265" cy="125"/>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4" name="Freeform 9">
              <a:extLst>
                <a:ext uri="{FF2B5EF4-FFF2-40B4-BE49-F238E27FC236}">
                  <a16:creationId xmlns:a16="http://schemas.microsoft.com/office/drawing/2014/main" id="{0158C368-C53A-4621-A06C-84AB5DF5294B}"/>
                </a:ext>
              </a:extLst>
            </p:cNvPr>
            <p:cNvSpPr>
              <a:spLocks/>
            </p:cNvSpPr>
            <p:nvPr/>
          </p:nvSpPr>
          <p:spPr bwMode="auto">
            <a:xfrm>
              <a:off x="2070" y="2692"/>
              <a:ext cx="132" cy="125"/>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5" name="Freeform 10">
              <a:extLst>
                <a:ext uri="{FF2B5EF4-FFF2-40B4-BE49-F238E27FC236}">
                  <a16:creationId xmlns:a16="http://schemas.microsoft.com/office/drawing/2014/main" id="{2718CB0C-19B9-411B-A85F-7BA0E09CFD3C}"/>
                </a:ext>
              </a:extLst>
            </p:cNvPr>
            <p:cNvSpPr>
              <a:spLocks/>
            </p:cNvSpPr>
            <p:nvPr/>
          </p:nvSpPr>
          <p:spPr bwMode="auto">
            <a:xfrm>
              <a:off x="1937" y="26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9D01BA8-6D6B-4FCD-A308-FA27E2F65819}"/>
              </a:ext>
            </a:extLst>
          </p:cNvPr>
          <p:cNvSpPr>
            <a:spLocks noChangeArrowheads="1"/>
          </p:cNvSpPr>
          <p:nvPr/>
        </p:nvSpPr>
        <p:spPr bwMode="auto">
          <a:xfrm>
            <a:off x="3008048" y="2867476"/>
            <a:ext cx="50065" cy="5006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7" name="TextBox 36">
            <a:extLst>
              <a:ext uri="{FF2B5EF4-FFF2-40B4-BE49-F238E27FC236}">
                <a16:creationId xmlns:a16="http://schemas.microsoft.com/office/drawing/2014/main" id="{64151D54-C3B9-4D75-8635-FC88C756C388}"/>
              </a:ext>
            </a:extLst>
          </p:cNvPr>
          <p:cNvSpPr txBox="1"/>
          <p:nvPr/>
        </p:nvSpPr>
        <p:spPr>
          <a:xfrm>
            <a:off x="3295543" y="2640942"/>
            <a:ext cx="1542217" cy="1938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j-lt"/>
                <a:ea typeface="+mn-ea"/>
                <a:cs typeface="+mn-cs"/>
              </a:rPr>
              <a:t>Azure Data Factory</a:t>
            </a:r>
          </a:p>
        </p:txBody>
      </p:sp>
      <p:sp>
        <p:nvSpPr>
          <p:cNvPr id="38" name="TextBox 37">
            <a:extLst>
              <a:ext uri="{FF2B5EF4-FFF2-40B4-BE49-F238E27FC236}">
                <a16:creationId xmlns:a16="http://schemas.microsoft.com/office/drawing/2014/main" id="{1B0A2455-EDA3-4441-B2AE-616BF13CFC43}"/>
              </a:ext>
            </a:extLst>
          </p:cNvPr>
          <p:cNvSpPr txBox="1"/>
          <p:nvPr/>
        </p:nvSpPr>
        <p:spPr>
          <a:xfrm>
            <a:off x="6337713" y="5578952"/>
            <a:ext cx="1989584" cy="1938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dirty="0">
                <a:solidFill>
                  <a:schemeClr val="tx1"/>
                </a:solidFill>
              </a:rPr>
              <a:t>Azure Data Lake Storage</a:t>
            </a:r>
          </a:p>
        </p:txBody>
      </p:sp>
      <p:pic>
        <p:nvPicPr>
          <p:cNvPr id="39" name="Graphic 38">
            <a:extLst>
              <a:ext uri="{FF2B5EF4-FFF2-40B4-BE49-F238E27FC236}">
                <a16:creationId xmlns:a16="http://schemas.microsoft.com/office/drawing/2014/main" id="{833C9F23-5912-4CBC-9DF4-326BCF8DC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25170" y="2503351"/>
            <a:ext cx="443486" cy="443486"/>
          </a:xfrm>
          <a:prstGeom prst="rect">
            <a:avLst/>
          </a:prstGeom>
        </p:spPr>
      </p:pic>
      <p:pic>
        <p:nvPicPr>
          <p:cNvPr id="40" name="Graphic 39">
            <a:extLst>
              <a:ext uri="{FF2B5EF4-FFF2-40B4-BE49-F238E27FC236}">
                <a16:creationId xmlns:a16="http://schemas.microsoft.com/office/drawing/2014/main" id="{965B372B-0AD6-40AC-823C-973FA30762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2840" y="5430241"/>
            <a:ext cx="445863" cy="491319"/>
          </a:xfrm>
          <a:prstGeom prst="rect">
            <a:avLst/>
          </a:prstGeom>
        </p:spPr>
      </p:pic>
      <p:grpSp>
        <p:nvGrpSpPr>
          <p:cNvPr id="41" name="Group 40">
            <a:extLst>
              <a:ext uri="{FF2B5EF4-FFF2-40B4-BE49-F238E27FC236}">
                <a16:creationId xmlns:a16="http://schemas.microsoft.com/office/drawing/2014/main" id="{2AE1504C-FF34-4ACC-B234-1CFE0B903EDC}"/>
              </a:ext>
            </a:extLst>
          </p:cNvPr>
          <p:cNvGrpSpPr/>
          <p:nvPr/>
        </p:nvGrpSpPr>
        <p:grpSpPr>
          <a:xfrm>
            <a:off x="207550" y="5112913"/>
            <a:ext cx="427983" cy="364076"/>
            <a:chOff x="265316" y="5131089"/>
            <a:chExt cx="793593" cy="675092"/>
          </a:xfrm>
        </p:grpSpPr>
        <p:grpSp>
          <p:nvGrpSpPr>
            <p:cNvPr id="42" name="Group 41">
              <a:extLst>
                <a:ext uri="{FF2B5EF4-FFF2-40B4-BE49-F238E27FC236}">
                  <a16:creationId xmlns:a16="http://schemas.microsoft.com/office/drawing/2014/main" id="{27A019CF-9CC4-43F2-967D-D818B9B8B518}"/>
                </a:ext>
              </a:extLst>
            </p:cNvPr>
            <p:cNvGrpSpPr/>
            <p:nvPr/>
          </p:nvGrpSpPr>
          <p:grpSpPr>
            <a:xfrm>
              <a:off x="265316" y="5131089"/>
              <a:ext cx="793593" cy="675092"/>
              <a:chOff x="2107244" y="1575258"/>
              <a:chExt cx="310993" cy="264555"/>
            </a:xfrm>
          </p:grpSpPr>
          <p:sp>
            <p:nvSpPr>
              <p:cNvPr id="48" name="Rectangle 9">
                <a:extLst>
                  <a:ext uri="{FF2B5EF4-FFF2-40B4-BE49-F238E27FC236}">
                    <a16:creationId xmlns:a16="http://schemas.microsoft.com/office/drawing/2014/main" id="{8F5DBBF9-65FC-4EAA-9DB6-C7F0E4D91AD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9" name="Group 48">
                <a:extLst>
                  <a:ext uri="{FF2B5EF4-FFF2-40B4-BE49-F238E27FC236}">
                    <a16:creationId xmlns:a16="http://schemas.microsoft.com/office/drawing/2014/main" id="{D09C5F55-D1A5-49B3-B8AF-DFD848BAF4C8}"/>
                  </a:ext>
                </a:extLst>
              </p:cNvPr>
              <p:cNvGrpSpPr/>
              <p:nvPr/>
            </p:nvGrpSpPr>
            <p:grpSpPr>
              <a:xfrm>
                <a:off x="2219774" y="1683758"/>
                <a:ext cx="104220" cy="99334"/>
                <a:chOff x="2219774" y="1683758"/>
                <a:chExt cx="104220" cy="99334"/>
              </a:xfrm>
            </p:grpSpPr>
            <p:sp>
              <p:nvSpPr>
                <p:cNvPr id="50" name="Freeform 14">
                  <a:extLst>
                    <a:ext uri="{FF2B5EF4-FFF2-40B4-BE49-F238E27FC236}">
                      <a16:creationId xmlns:a16="http://schemas.microsoft.com/office/drawing/2014/main" id="{8E48E1B5-0D24-4930-9A21-8C3D2F6DE9DB}"/>
                    </a:ext>
                  </a:extLst>
                </p:cNvPr>
                <p:cNvSpPr>
                  <a:spLocks/>
                </p:cNvSpPr>
                <p:nvPr/>
              </p:nvSpPr>
              <p:spPr bwMode="auto">
                <a:xfrm>
                  <a:off x="2219774" y="1683758"/>
                  <a:ext cx="104220" cy="98089"/>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solidFill>
                  <a:srgbClr val="50E6FF"/>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1" name="Line 15">
                  <a:extLst>
                    <a:ext uri="{FF2B5EF4-FFF2-40B4-BE49-F238E27FC236}">
                      <a16:creationId xmlns:a16="http://schemas.microsoft.com/office/drawing/2014/main" id="{9356A958-A444-4D5B-A92E-50A3C4A6C8F8}"/>
                    </a:ext>
                  </a:extLst>
                </p:cNvPr>
                <p:cNvSpPr>
                  <a:spLocks noChangeShapeType="1"/>
                </p:cNvSpPr>
                <p:nvPr/>
              </p:nvSpPr>
              <p:spPr bwMode="auto">
                <a:xfrm>
                  <a:off x="2269956" y="1743244"/>
                  <a:ext cx="0" cy="398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sp>
          <p:nvSpPr>
            <p:cNvPr id="43" name="Rectangle 42">
              <a:extLst>
                <a:ext uri="{FF2B5EF4-FFF2-40B4-BE49-F238E27FC236}">
                  <a16:creationId xmlns:a16="http://schemas.microsoft.com/office/drawing/2014/main" id="{885B4E77-8C9F-4C03-8C8C-4C62BA199232}"/>
                </a:ext>
              </a:extLst>
            </p:cNvPr>
            <p:cNvSpPr/>
            <p:nvPr/>
          </p:nvSpPr>
          <p:spPr bwMode="auto">
            <a:xfrm>
              <a:off x="265317" y="5135133"/>
              <a:ext cx="788838" cy="12136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3D90F0C-7BA2-4BEE-8491-C9344D0D79F9}"/>
                </a:ext>
              </a:extLst>
            </p:cNvPr>
            <p:cNvGrpSpPr/>
            <p:nvPr/>
          </p:nvGrpSpPr>
          <p:grpSpPr>
            <a:xfrm>
              <a:off x="750755" y="5171384"/>
              <a:ext cx="242719" cy="60681"/>
              <a:chOff x="722201" y="5189927"/>
              <a:chExt cx="242719" cy="60681"/>
            </a:xfrm>
          </p:grpSpPr>
          <p:sp>
            <p:nvSpPr>
              <p:cNvPr id="45" name="Oval 11">
                <a:extLst>
                  <a:ext uri="{FF2B5EF4-FFF2-40B4-BE49-F238E27FC236}">
                    <a16:creationId xmlns:a16="http://schemas.microsoft.com/office/drawing/2014/main" id="{692FAD47-FE31-4F73-A324-D8DAF9759341}"/>
                  </a:ext>
                </a:extLst>
              </p:cNvPr>
              <p:cNvSpPr>
                <a:spLocks noChangeArrowheads="1"/>
              </p:cNvSpPr>
              <p:nvPr/>
            </p:nvSpPr>
            <p:spPr bwMode="auto">
              <a:xfrm>
                <a:off x="722201"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6" name="Oval 12">
                <a:extLst>
                  <a:ext uri="{FF2B5EF4-FFF2-40B4-BE49-F238E27FC236}">
                    <a16:creationId xmlns:a16="http://schemas.microsoft.com/office/drawing/2014/main" id="{D2FBDD74-5879-4DE6-9640-3507C92C6888}"/>
                  </a:ext>
                </a:extLst>
              </p:cNvPr>
              <p:cNvSpPr>
                <a:spLocks noChangeArrowheads="1"/>
              </p:cNvSpPr>
              <p:nvPr/>
            </p:nvSpPr>
            <p:spPr bwMode="auto">
              <a:xfrm>
                <a:off x="811435"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7" name="Oval 13">
                <a:extLst>
                  <a:ext uri="{FF2B5EF4-FFF2-40B4-BE49-F238E27FC236}">
                    <a16:creationId xmlns:a16="http://schemas.microsoft.com/office/drawing/2014/main" id="{BB206F67-9B78-4CD4-A838-29A94916F577}"/>
                  </a:ext>
                </a:extLst>
              </p:cNvPr>
              <p:cNvSpPr>
                <a:spLocks noChangeArrowheads="1"/>
              </p:cNvSpPr>
              <p:nvPr/>
            </p:nvSpPr>
            <p:spPr bwMode="auto">
              <a:xfrm>
                <a:off x="904239" y="5189927"/>
                <a:ext cx="60681" cy="60681"/>
              </a:xfrm>
              <a:prstGeom prst="ellipse">
                <a:avLst/>
              </a:prstGeom>
              <a:solidFill>
                <a:srgbClr val="0078D7"/>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47F276E2-C814-49C4-BC6B-9B6C1F6543E4}"/>
              </a:ext>
            </a:extLst>
          </p:cNvPr>
          <p:cNvGrpSpPr/>
          <p:nvPr/>
        </p:nvGrpSpPr>
        <p:grpSpPr>
          <a:xfrm>
            <a:off x="209709" y="3456957"/>
            <a:ext cx="423664" cy="435948"/>
            <a:chOff x="425774" y="3428914"/>
            <a:chExt cx="423664" cy="435948"/>
          </a:xfrm>
        </p:grpSpPr>
        <p:sp>
          <p:nvSpPr>
            <p:cNvPr id="53" name="Rectangle 52">
              <a:extLst>
                <a:ext uri="{FF2B5EF4-FFF2-40B4-BE49-F238E27FC236}">
                  <a16:creationId xmlns:a16="http://schemas.microsoft.com/office/drawing/2014/main" id="{FF7D16FF-1F71-499A-BCC5-9146AB5AB958}"/>
                </a:ext>
              </a:extLst>
            </p:cNvPr>
            <p:cNvSpPr/>
            <p:nvPr/>
          </p:nvSpPr>
          <p:spPr bwMode="auto">
            <a:xfrm>
              <a:off x="425774" y="3428914"/>
              <a:ext cx="376317" cy="37460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54" name="Group 59">
              <a:extLst>
                <a:ext uri="{FF2B5EF4-FFF2-40B4-BE49-F238E27FC236}">
                  <a16:creationId xmlns:a16="http://schemas.microsoft.com/office/drawing/2014/main" id="{B6382F74-0034-4E34-822D-9C28AC9F3B46}"/>
                </a:ext>
              </a:extLst>
            </p:cNvPr>
            <p:cNvGrpSpPr>
              <a:grpSpLocks noChangeAspect="1"/>
            </p:cNvGrpSpPr>
            <p:nvPr/>
          </p:nvGrpSpPr>
          <p:grpSpPr bwMode="auto">
            <a:xfrm>
              <a:off x="492356" y="3507780"/>
              <a:ext cx="357082" cy="357082"/>
              <a:chOff x="4013" y="2783"/>
              <a:chExt cx="312" cy="312"/>
            </a:xfrm>
          </p:grpSpPr>
          <p:sp>
            <p:nvSpPr>
              <p:cNvPr id="55" name="AutoShape 58">
                <a:extLst>
                  <a:ext uri="{FF2B5EF4-FFF2-40B4-BE49-F238E27FC236}">
                    <a16:creationId xmlns:a16="http://schemas.microsoft.com/office/drawing/2014/main" id="{2EB4FFCA-144F-4EDC-85D9-319A2C4D97BA}"/>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6" name="Rectangle 60">
                <a:extLst>
                  <a:ext uri="{FF2B5EF4-FFF2-40B4-BE49-F238E27FC236}">
                    <a16:creationId xmlns:a16="http://schemas.microsoft.com/office/drawing/2014/main" id="{A1B15CC0-5885-46D1-B134-0E1D3C0921E6}"/>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7" name="Rectangle 61">
                <a:extLst>
                  <a:ext uri="{FF2B5EF4-FFF2-40B4-BE49-F238E27FC236}">
                    <a16:creationId xmlns:a16="http://schemas.microsoft.com/office/drawing/2014/main" id="{8D4E0421-98C6-413B-A7F9-CAF6F32C72F6}"/>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8" name="Freeform 62">
                <a:extLst>
                  <a:ext uri="{FF2B5EF4-FFF2-40B4-BE49-F238E27FC236}">
                    <a16:creationId xmlns:a16="http://schemas.microsoft.com/office/drawing/2014/main" id="{104DC277-DF52-4BFB-9690-6ED28E1E8D48}"/>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9" name="Oval 63">
                <a:extLst>
                  <a:ext uri="{FF2B5EF4-FFF2-40B4-BE49-F238E27FC236}">
                    <a16:creationId xmlns:a16="http://schemas.microsoft.com/office/drawing/2014/main" id="{CBC82CEB-02E8-4137-A555-843B07E8F4AC}"/>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60" name="Group 59">
            <a:extLst>
              <a:ext uri="{FF2B5EF4-FFF2-40B4-BE49-F238E27FC236}">
                <a16:creationId xmlns:a16="http://schemas.microsoft.com/office/drawing/2014/main" id="{DFEC91B7-9E05-4645-9D5C-7998239A782E}"/>
              </a:ext>
            </a:extLst>
          </p:cNvPr>
          <p:cNvGrpSpPr/>
          <p:nvPr/>
        </p:nvGrpSpPr>
        <p:grpSpPr>
          <a:xfrm>
            <a:off x="227434" y="4301607"/>
            <a:ext cx="388214" cy="427711"/>
            <a:chOff x="343593" y="4433674"/>
            <a:chExt cx="388214" cy="427711"/>
          </a:xfrm>
        </p:grpSpPr>
        <p:sp>
          <p:nvSpPr>
            <p:cNvPr id="61" name="Rectangle 60">
              <a:extLst>
                <a:ext uri="{FF2B5EF4-FFF2-40B4-BE49-F238E27FC236}">
                  <a16:creationId xmlns:a16="http://schemas.microsoft.com/office/drawing/2014/main" id="{EC512A96-545F-45EF-9798-FD38A9FFA4C5}"/>
                </a:ext>
              </a:extLst>
            </p:cNvPr>
            <p:cNvSpPr/>
            <p:nvPr/>
          </p:nvSpPr>
          <p:spPr bwMode="auto">
            <a:xfrm>
              <a:off x="343593" y="4433674"/>
              <a:ext cx="262069" cy="364075"/>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2" name="document">
              <a:extLst>
                <a:ext uri="{FF2B5EF4-FFF2-40B4-BE49-F238E27FC236}">
                  <a16:creationId xmlns:a16="http://schemas.microsoft.com/office/drawing/2014/main" id="{2990D7DE-9A79-44E3-9EE2-F7D7D9E0F446}"/>
                </a:ext>
              </a:extLst>
            </p:cNvPr>
            <p:cNvSpPr>
              <a:spLocks noChangeAspect="1" noEditPoints="1"/>
            </p:cNvSpPr>
            <p:nvPr/>
          </p:nvSpPr>
          <p:spPr bwMode="auto">
            <a:xfrm>
              <a:off x="469738" y="4503224"/>
              <a:ext cx="262069" cy="358161"/>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58C0156C-D59F-4239-9746-F12401BD8B28}"/>
              </a:ext>
            </a:extLst>
          </p:cNvPr>
          <p:cNvGrpSpPr/>
          <p:nvPr/>
        </p:nvGrpSpPr>
        <p:grpSpPr>
          <a:xfrm>
            <a:off x="264326" y="2673454"/>
            <a:ext cx="314430" cy="364076"/>
            <a:chOff x="305587" y="2721796"/>
            <a:chExt cx="314430" cy="364076"/>
          </a:xfrm>
        </p:grpSpPr>
        <p:sp>
          <p:nvSpPr>
            <p:cNvPr id="64" name="Rectangle 63">
              <a:extLst>
                <a:ext uri="{FF2B5EF4-FFF2-40B4-BE49-F238E27FC236}">
                  <a16:creationId xmlns:a16="http://schemas.microsoft.com/office/drawing/2014/main" id="{DF406987-EC2D-4FC4-A4AC-A7F2AA63526C}"/>
                </a:ext>
              </a:extLst>
            </p:cNvPr>
            <p:cNvSpPr/>
            <p:nvPr/>
          </p:nvSpPr>
          <p:spPr bwMode="auto">
            <a:xfrm>
              <a:off x="381000" y="2986460"/>
              <a:ext cx="187325" cy="962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5" name="document_3">
              <a:extLst>
                <a:ext uri="{FF2B5EF4-FFF2-40B4-BE49-F238E27FC236}">
                  <a16:creationId xmlns:a16="http://schemas.microsoft.com/office/drawing/2014/main" id="{474ED08B-1325-4BB1-A0FB-3AE4AD1818B8}"/>
                </a:ext>
              </a:extLst>
            </p:cNvPr>
            <p:cNvSpPr>
              <a:spLocks noChangeAspect="1" noEditPoints="1"/>
            </p:cNvSpPr>
            <p:nvPr/>
          </p:nvSpPr>
          <p:spPr bwMode="auto">
            <a:xfrm>
              <a:off x="305587" y="2721796"/>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solidFill>
              <a:srgbClr val="0078D7"/>
            </a:solidFill>
            <a:ln w="1270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sp>
        <p:nvSpPr>
          <p:cNvPr id="66" name="Rectangle 65">
            <a:extLst>
              <a:ext uri="{FF2B5EF4-FFF2-40B4-BE49-F238E27FC236}">
                <a16:creationId xmlns:a16="http://schemas.microsoft.com/office/drawing/2014/main" id="{BAC20B24-8E99-4362-B8A6-E8EC5FCDA022}"/>
              </a:ext>
            </a:extLst>
          </p:cNvPr>
          <p:cNvSpPr/>
          <p:nvPr/>
        </p:nvSpPr>
        <p:spPr bwMode="auto">
          <a:xfrm>
            <a:off x="5456721" y="3426937"/>
            <a:ext cx="3110204" cy="1351216"/>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Train</a:t>
            </a:r>
          </a:p>
          <a:p>
            <a:pPr algn="ctr" defTabSz="932472" fontAlgn="base">
              <a:lnSpc>
                <a:spcPct val="90000"/>
              </a:lnSpc>
              <a:spcBef>
                <a:spcPct val="0"/>
              </a:spcBef>
              <a:spcAft>
                <a:spcPct val="0"/>
              </a:spcAft>
            </a:pPr>
            <a:endParaRPr lang="en-US" sz="1600" dirty="0">
              <a:latin typeface="Segoe UI Semibold"/>
            </a:endParaRPr>
          </a:p>
        </p:txBody>
      </p:sp>
      <p:sp>
        <p:nvSpPr>
          <p:cNvPr id="67" name="TextBox 66">
            <a:extLst>
              <a:ext uri="{FF2B5EF4-FFF2-40B4-BE49-F238E27FC236}">
                <a16:creationId xmlns:a16="http://schemas.microsoft.com/office/drawing/2014/main" id="{E5A53BFA-2B47-4214-8AAE-79C5AB9A723C}"/>
              </a:ext>
            </a:extLst>
          </p:cNvPr>
          <p:cNvSpPr txBox="1"/>
          <p:nvPr/>
        </p:nvSpPr>
        <p:spPr>
          <a:xfrm>
            <a:off x="6302572" y="4379875"/>
            <a:ext cx="2042855" cy="123111"/>
          </a:xfrm>
          <a:prstGeom prst="rect">
            <a:avLst/>
          </a:prstGeom>
          <a:noFill/>
        </p:spPr>
        <p:txBody>
          <a:bodyPr wrap="square" lIns="0" tIns="0" rIns="0" bIns="0" rtlCol="0" anchor="ctr" anchorCtr="0">
            <a:spAutoFit/>
          </a:bodyPr>
          <a:lstStyle>
            <a:defPPr>
              <a:defRPr lang="en-US"/>
            </a:defPPr>
            <a:lvl1pPr marR="0" lvl="0" indent="0" defTabSz="914367" fontAlgn="auto">
              <a:lnSpc>
                <a:spcPct val="100000"/>
              </a:lnSpc>
              <a:spcBef>
                <a:spcPts val="0"/>
              </a:spcBef>
              <a:spcAft>
                <a:spcPts val="0"/>
              </a:spcAft>
              <a:buClrTx/>
              <a:buSzTx/>
              <a:buFontTx/>
              <a:buNone/>
              <a:tabLst/>
              <a:defRPr kumimoji="0" sz="1000" b="1" u="none" strike="noStrike" cap="none" spc="0" normalizeH="0" baseline="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Up to 10x faster than vanilla Spark</a:t>
            </a:r>
          </a:p>
        </p:txBody>
      </p:sp>
      <p:sp>
        <p:nvSpPr>
          <p:cNvPr id="68" name="TextBox 67">
            <a:extLst>
              <a:ext uri="{FF2B5EF4-FFF2-40B4-BE49-F238E27FC236}">
                <a16:creationId xmlns:a16="http://schemas.microsoft.com/office/drawing/2014/main" id="{AD4C8BC5-F97E-4C0D-B3FF-369F06C04F9B}"/>
              </a:ext>
            </a:extLst>
          </p:cNvPr>
          <p:cNvSpPr txBox="1"/>
          <p:nvPr/>
        </p:nvSpPr>
        <p:spPr>
          <a:xfrm>
            <a:off x="6350259" y="3998675"/>
            <a:ext cx="1372171" cy="3600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r>
              <a:rPr lang="en-US" dirty="0">
                <a:solidFill>
                  <a:schemeClr val="tx1"/>
                </a:solidFill>
              </a:rPr>
              <a:t>Azure Databricks</a:t>
            </a:r>
          </a:p>
          <a:p>
            <a:r>
              <a:rPr lang="en-US" sz="1200" dirty="0">
                <a:solidFill>
                  <a:schemeClr val="tx1"/>
                </a:solidFill>
                <a:latin typeface="+mn-lt"/>
              </a:rPr>
              <a:t>(Machine Learning)</a:t>
            </a:r>
          </a:p>
        </p:txBody>
      </p:sp>
      <p:grpSp>
        <p:nvGrpSpPr>
          <p:cNvPr id="69" name="Group 4">
            <a:extLst>
              <a:ext uri="{FF2B5EF4-FFF2-40B4-BE49-F238E27FC236}">
                <a16:creationId xmlns:a16="http://schemas.microsoft.com/office/drawing/2014/main" id="{D8A60D87-1522-4823-8540-2207FBFA0F3E}"/>
              </a:ext>
            </a:extLst>
          </p:cNvPr>
          <p:cNvGrpSpPr>
            <a:grpSpLocks noChangeAspect="1"/>
          </p:cNvGrpSpPr>
          <p:nvPr/>
        </p:nvGrpSpPr>
        <p:grpSpPr bwMode="auto">
          <a:xfrm>
            <a:off x="5818894" y="3980871"/>
            <a:ext cx="417512" cy="476250"/>
            <a:chOff x="1937" y="2617"/>
            <a:chExt cx="263" cy="300"/>
          </a:xfrm>
        </p:grpSpPr>
        <p:sp>
          <p:nvSpPr>
            <p:cNvPr id="70" name="AutoShape 3">
              <a:extLst>
                <a:ext uri="{FF2B5EF4-FFF2-40B4-BE49-F238E27FC236}">
                  <a16:creationId xmlns:a16="http://schemas.microsoft.com/office/drawing/2014/main" id="{B06B2BB4-43CD-48CA-8E94-7BA19184C8D2}"/>
                </a:ext>
              </a:extLst>
            </p:cNvPr>
            <p:cNvSpPr>
              <a:spLocks noChangeAspect="1" noChangeArrowheads="1" noTextEdit="1"/>
            </p:cNvSpPr>
            <p:nvPr/>
          </p:nvSpPr>
          <p:spPr bwMode="auto">
            <a:xfrm>
              <a:off x="1937" y="2617"/>
              <a:ext cx="26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1" name="Freeform 5">
              <a:extLst>
                <a:ext uri="{FF2B5EF4-FFF2-40B4-BE49-F238E27FC236}">
                  <a16:creationId xmlns:a16="http://schemas.microsoft.com/office/drawing/2014/main" id="{9D19E78C-CC12-4265-AAB8-ABEBE269DFA4}"/>
                </a:ext>
              </a:extLst>
            </p:cNvPr>
            <p:cNvSpPr>
              <a:spLocks/>
            </p:cNvSpPr>
            <p:nvPr/>
          </p:nvSpPr>
          <p:spPr bwMode="auto">
            <a:xfrm>
              <a:off x="1937" y="2792"/>
              <a:ext cx="265" cy="125"/>
            </a:xfrm>
            <a:custGeom>
              <a:avLst/>
              <a:gdLst>
                <a:gd name="T0" fmla="*/ 0 w 265"/>
                <a:gd name="T1" fmla="*/ 0 h 125"/>
                <a:gd name="T2" fmla="*/ 0 w 265"/>
                <a:gd name="T3" fmla="*/ 48 h 125"/>
                <a:gd name="T4" fmla="*/ 133 w 265"/>
                <a:gd name="T5" fmla="*/ 125 h 125"/>
                <a:gd name="T6" fmla="*/ 265 w 265"/>
                <a:gd name="T7" fmla="*/ 48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48"/>
                  </a:lnTo>
                  <a:lnTo>
                    <a:pt x="133" y="125"/>
                  </a:lnTo>
                  <a:lnTo>
                    <a:pt x="265" y="48"/>
                  </a:lnTo>
                  <a:lnTo>
                    <a:pt x="265" y="0"/>
                  </a:lnTo>
                  <a:lnTo>
                    <a:pt x="0" y="0"/>
                  </a:lnTo>
                  <a:close/>
                </a:path>
              </a:pathLst>
            </a:custGeom>
            <a:solidFill>
              <a:srgbClr val="005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2" name="Freeform 6">
              <a:extLst>
                <a:ext uri="{FF2B5EF4-FFF2-40B4-BE49-F238E27FC236}">
                  <a16:creationId xmlns:a16="http://schemas.microsoft.com/office/drawing/2014/main" id="{C1C0C811-55BF-48A6-88D9-2BC4FEC9D32F}"/>
                </a:ext>
              </a:extLst>
            </p:cNvPr>
            <p:cNvSpPr>
              <a:spLocks/>
            </p:cNvSpPr>
            <p:nvPr/>
          </p:nvSpPr>
          <p:spPr bwMode="auto">
            <a:xfrm>
              <a:off x="2070" y="2792"/>
              <a:ext cx="132" cy="125"/>
            </a:xfrm>
            <a:custGeom>
              <a:avLst/>
              <a:gdLst>
                <a:gd name="T0" fmla="*/ 0 w 132"/>
                <a:gd name="T1" fmla="*/ 0 h 125"/>
                <a:gd name="T2" fmla="*/ 0 w 132"/>
                <a:gd name="T3" fmla="*/ 125 h 125"/>
                <a:gd name="T4" fmla="*/ 132 w 132"/>
                <a:gd name="T5" fmla="*/ 48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48"/>
                  </a:lnTo>
                  <a:lnTo>
                    <a:pt x="132" y="0"/>
                  </a:lnTo>
                  <a:lnTo>
                    <a:pt x="0" y="0"/>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3" name="Freeform 7">
              <a:extLst>
                <a:ext uri="{FF2B5EF4-FFF2-40B4-BE49-F238E27FC236}">
                  <a16:creationId xmlns:a16="http://schemas.microsoft.com/office/drawing/2014/main" id="{39B5718A-8087-4D3B-A6A2-BCC1EBB86572}"/>
                </a:ext>
              </a:extLst>
            </p:cNvPr>
            <p:cNvSpPr>
              <a:spLocks/>
            </p:cNvSpPr>
            <p:nvPr/>
          </p:nvSpPr>
          <p:spPr bwMode="auto">
            <a:xfrm>
              <a:off x="1937" y="27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4" name="Freeform 8">
              <a:extLst>
                <a:ext uri="{FF2B5EF4-FFF2-40B4-BE49-F238E27FC236}">
                  <a16:creationId xmlns:a16="http://schemas.microsoft.com/office/drawing/2014/main" id="{C313B5BE-BA38-498C-A1DD-3B427D07ECD9}"/>
                </a:ext>
              </a:extLst>
            </p:cNvPr>
            <p:cNvSpPr>
              <a:spLocks/>
            </p:cNvSpPr>
            <p:nvPr/>
          </p:nvSpPr>
          <p:spPr bwMode="auto">
            <a:xfrm>
              <a:off x="1937" y="2692"/>
              <a:ext cx="265" cy="125"/>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5" name="Freeform 9">
              <a:extLst>
                <a:ext uri="{FF2B5EF4-FFF2-40B4-BE49-F238E27FC236}">
                  <a16:creationId xmlns:a16="http://schemas.microsoft.com/office/drawing/2014/main" id="{46E93529-8123-4220-9D74-029F6D1720F9}"/>
                </a:ext>
              </a:extLst>
            </p:cNvPr>
            <p:cNvSpPr>
              <a:spLocks/>
            </p:cNvSpPr>
            <p:nvPr/>
          </p:nvSpPr>
          <p:spPr bwMode="auto">
            <a:xfrm>
              <a:off x="2070" y="2692"/>
              <a:ext cx="132" cy="125"/>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6" name="Freeform 10">
              <a:extLst>
                <a:ext uri="{FF2B5EF4-FFF2-40B4-BE49-F238E27FC236}">
                  <a16:creationId xmlns:a16="http://schemas.microsoft.com/office/drawing/2014/main" id="{B3406EF7-409E-44E9-8373-31DFEE5D67F3}"/>
                </a:ext>
              </a:extLst>
            </p:cNvPr>
            <p:cNvSpPr>
              <a:spLocks/>
            </p:cNvSpPr>
            <p:nvPr/>
          </p:nvSpPr>
          <p:spPr bwMode="auto">
            <a:xfrm>
              <a:off x="1937" y="2617"/>
              <a:ext cx="265" cy="151"/>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25" name="TextBox 124">
            <a:extLst>
              <a:ext uri="{FF2B5EF4-FFF2-40B4-BE49-F238E27FC236}">
                <a16:creationId xmlns:a16="http://schemas.microsoft.com/office/drawing/2014/main" id="{28A5D4DF-F8FC-41E5-9A9C-F06ED19558B8}"/>
              </a:ext>
            </a:extLst>
          </p:cNvPr>
          <p:cNvSpPr txBox="1"/>
          <p:nvPr/>
        </p:nvSpPr>
        <p:spPr>
          <a:xfrm>
            <a:off x="691980" y="6109045"/>
            <a:ext cx="1045736" cy="332399"/>
          </a:xfrm>
          <a:prstGeom prst="rect">
            <a:avLst/>
          </a:prstGeom>
          <a:noFill/>
        </p:spPr>
        <p:txBody>
          <a:bodyPr wrap="square" lIns="0" tIns="0" rIns="0" bIns="0" rtlCol="0" anchor="ctr" anchorCtr="0">
            <a:spAutoFit/>
          </a:bodyPr>
          <a:lstStyle/>
          <a:p>
            <a:pPr>
              <a:lnSpc>
                <a:spcPct val="90000"/>
              </a:lnSpc>
              <a:defRPr/>
            </a:pPr>
            <a:r>
              <a:rPr lang="en-US" sz="1200" dirty="0">
                <a:latin typeface="Segoe UI Semibold"/>
              </a:rPr>
              <a:t>Sensors and IoT</a:t>
            </a:r>
          </a:p>
        </p:txBody>
      </p:sp>
      <p:grpSp>
        <p:nvGrpSpPr>
          <p:cNvPr id="127" name="Group 126">
            <a:extLst>
              <a:ext uri="{FF2B5EF4-FFF2-40B4-BE49-F238E27FC236}">
                <a16:creationId xmlns:a16="http://schemas.microsoft.com/office/drawing/2014/main" id="{F686778C-86E4-4FCD-AA8E-E4F3444D4E91}"/>
              </a:ext>
            </a:extLst>
          </p:cNvPr>
          <p:cNvGrpSpPr/>
          <p:nvPr/>
        </p:nvGrpSpPr>
        <p:grpSpPr>
          <a:xfrm>
            <a:off x="685902" y="5997498"/>
            <a:ext cx="68099" cy="80978"/>
            <a:chOff x="5841852" y="696957"/>
            <a:chExt cx="271208" cy="322499"/>
          </a:xfrm>
        </p:grpSpPr>
        <p:sp>
          <p:nvSpPr>
            <p:cNvPr id="167" name="Freeform 139">
              <a:extLst>
                <a:ext uri="{FF2B5EF4-FFF2-40B4-BE49-F238E27FC236}">
                  <a16:creationId xmlns:a16="http://schemas.microsoft.com/office/drawing/2014/main" id="{9896191C-7434-4C93-961C-34E78854B24F}"/>
                </a:ext>
              </a:extLst>
            </p:cNvPr>
            <p:cNvSpPr>
              <a:spLocks/>
            </p:cNvSpPr>
            <p:nvPr/>
          </p:nvSpPr>
          <p:spPr bwMode="auto">
            <a:xfrm>
              <a:off x="5844842" y="696957"/>
              <a:ext cx="268218" cy="154021"/>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sp>
          <p:nvSpPr>
            <p:cNvPr id="168" name="Freeform 140">
              <a:extLst>
                <a:ext uri="{FF2B5EF4-FFF2-40B4-BE49-F238E27FC236}">
                  <a16:creationId xmlns:a16="http://schemas.microsoft.com/office/drawing/2014/main" id="{61FD696E-6AFA-49E8-9A9D-C66871C7491F}"/>
                </a:ext>
              </a:extLst>
            </p:cNvPr>
            <p:cNvSpPr>
              <a:spLocks/>
            </p:cNvSpPr>
            <p:nvPr/>
          </p:nvSpPr>
          <p:spPr bwMode="auto">
            <a:xfrm>
              <a:off x="5841852" y="773388"/>
              <a:ext cx="133266" cy="246068"/>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sp>
          <p:nvSpPr>
            <p:cNvPr id="169" name="Freeform 141">
              <a:extLst>
                <a:ext uri="{FF2B5EF4-FFF2-40B4-BE49-F238E27FC236}">
                  <a16:creationId xmlns:a16="http://schemas.microsoft.com/office/drawing/2014/main" id="{FBEF338C-A4B5-4BD4-86A2-09A5A9F30EC2}"/>
                </a:ext>
              </a:extLst>
            </p:cNvPr>
            <p:cNvSpPr>
              <a:spLocks/>
            </p:cNvSpPr>
            <p:nvPr/>
          </p:nvSpPr>
          <p:spPr bwMode="auto">
            <a:xfrm>
              <a:off x="5972245" y="772258"/>
              <a:ext cx="136639" cy="246068"/>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78D4">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grpSp>
      <p:grpSp>
        <p:nvGrpSpPr>
          <p:cNvPr id="128" name="Group 127">
            <a:extLst>
              <a:ext uri="{FF2B5EF4-FFF2-40B4-BE49-F238E27FC236}">
                <a16:creationId xmlns:a16="http://schemas.microsoft.com/office/drawing/2014/main" id="{6797FA4E-3E4C-46EC-9C4E-B5EFE8D97F9D}"/>
              </a:ext>
            </a:extLst>
          </p:cNvPr>
          <p:cNvGrpSpPr/>
          <p:nvPr/>
        </p:nvGrpSpPr>
        <p:grpSpPr>
          <a:xfrm>
            <a:off x="731480" y="5914847"/>
            <a:ext cx="68099" cy="80978"/>
            <a:chOff x="5841852" y="696957"/>
            <a:chExt cx="271208" cy="322499"/>
          </a:xfrm>
        </p:grpSpPr>
        <p:sp>
          <p:nvSpPr>
            <p:cNvPr id="164" name="Freeform 139">
              <a:extLst>
                <a:ext uri="{FF2B5EF4-FFF2-40B4-BE49-F238E27FC236}">
                  <a16:creationId xmlns:a16="http://schemas.microsoft.com/office/drawing/2014/main" id="{58407CC1-BCEA-43BF-B827-95FD65D2702E}"/>
                </a:ext>
              </a:extLst>
            </p:cNvPr>
            <p:cNvSpPr>
              <a:spLocks/>
            </p:cNvSpPr>
            <p:nvPr/>
          </p:nvSpPr>
          <p:spPr bwMode="auto">
            <a:xfrm>
              <a:off x="5844842" y="696957"/>
              <a:ext cx="268218" cy="154021"/>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sp>
          <p:nvSpPr>
            <p:cNvPr id="165" name="Freeform 140">
              <a:extLst>
                <a:ext uri="{FF2B5EF4-FFF2-40B4-BE49-F238E27FC236}">
                  <a16:creationId xmlns:a16="http://schemas.microsoft.com/office/drawing/2014/main" id="{DCD764D7-3215-47CB-8847-603236D8631B}"/>
                </a:ext>
              </a:extLst>
            </p:cNvPr>
            <p:cNvSpPr>
              <a:spLocks/>
            </p:cNvSpPr>
            <p:nvPr/>
          </p:nvSpPr>
          <p:spPr bwMode="auto">
            <a:xfrm>
              <a:off x="5841852" y="773388"/>
              <a:ext cx="133266" cy="246068"/>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CCF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sp>
          <p:nvSpPr>
            <p:cNvPr id="166" name="Freeform 141">
              <a:extLst>
                <a:ext uri="{FF2B5EF4-FFF2-40B4-BE49-F238E27FC236}">
                  <a16:creationId xmlns:a16="http://schemas.microsoft.com/office/drawing/2014/main" id="{46011108-7606-4891-B9F4-D716699765FC}"/>
                </a:ext>
              </a:extLst>
            </p:cNvPr>
            <p:cNvSpPr>
              <a:spLocks/>
            </p:cNvSpPr>
            <p:nvPr/>
          </p:nvSpPr>
          <p:spPr bwMode="auto">
            <a:xfrm>
              <a:off x="5972245" y="772258"/>
              <a:ext cx="136639" cy="246068"/>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A6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grpSp>
      <p:sp>
        <p:nvSpPr>
          <p:cNvPr id="129" name="Oval 128">
            <a:extLst>
              <a:ext uri="{FF2B5EF4-FFF2-40B4-BE49-F238E27FC236}">
                <a16:creationId xmlns:a16="http://schemas.microsoft.com/office/drawing/2014/main" id="{3BA3B04F-9AC9-43C0-A351-AFD26671A6BE}"/>
              </a:ext>
            </a:extLst>
          </p:cNvPr>
          <p:cNvSpPr/>
          <p:nvPr/>
        </p:nvSpPr>
        <p:spPr bwMode="auto">
          <a:xfrm>
            <a:off x="224153" y="6037508"/>
            <a:ext cx="32524" cy="3252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0" name="Oval 129">
            <a:extLst>
              <a:ext uri="{FF2B5EF4-FFF2-40B4-BE49-F238E27FC236}">
                <a16:creationId xmlns:a16="http://schemas.microsoft.com/office/drawing/2014/main" id="{B8C0C2C0-B4FD-4C99-B061-6D81C5EBE6F4}"/>
              </a:ext>
            </a:extLst>
          </p:cNvPr>
          <p:cNvSpPr/>
          <p:nvPr/>
        </p:nvSpPr>
        <p:spPr bwMode="auto">
          <a:xfrm>
            <a:off x="629209" y="5962281"/>
            <a:ext cx="19514" cy="19514"/>
          </a:xfrm>
          <a:prstGeom prst="ellipse">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1" name="Oval 130">
            <a:extLst>
              <a:ext uri="{FF2B5EF4-FFF2-40B4-BE49-F238E27FC236}">
                <a16:creationId xmlns:a16="http://schemas.microsoft.com/office/drawing/2014/main" id="{0C92177F-4AD4-4EF0-B190-52ED96A68B26}"/>
              </a:ext>
            </a:extLst>
          </p:cNvPr>
          <p:cNvSpPr/>
          <p:nvPr/>
        </p:nvSpPr>
        <p:spPr bwMode="auto">
          <a:xfrm>
            <a:off x="563931" y="6045327"/>
            <a:ext cx="19514" cy="1951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2" name="Oval 131">
            <a:extLst>
              <a:ext uri="{FF2B5EF4-FFF2-40B4-BE49-F238E27FC236}">
                <a16:creationId xmlns:a16="http://schemas.microsoft.com/office/drawing/2014/main" id="{80F625EF-F0C7-48F8-90E1-C5E5D4602100}"/>
              </a:ext>
            </a:extLst>
          </p:cNvPr>
          <p:cNvSpPr/>
          <p:nvPr/>
        </p:nvSpPr>
        <p:spPr bwMode="auto">
          <a:xfrm>
            <a:off x="422600" y="5999981"/>
            <a:ext cx="26019" cy="26019"/>
          </a:xfrm>
          <a:prstGeom prst="ellipse">
            <a:avLst/>
          </a:prstGeom>
          <a:solidFill>
            <a:srgbClr val="4FE4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3" name="Group 132">
            <a:extLst>
              <a:ext uri="{FF2B5EF4-FFF2-40B4-BE49-F238E27FC236}">
                <a16:creationId xmlns:a16="http://schemas.microsoft.com/office/drawing/2014/main" id="{9D6462EA-86B4-4E33-872C-98EF104E1E63}"/>
              </a:ext>
            </a:extLst>
          </p:cNvPr>
          <p:cNvGrpSpPr/>
          <p:nvPr/>
        </p:nvGrpSpPr>
        <p:grpSpPr>
          <a:xfrm>
            <a:off x="139112" y="6064841"/>
            <a:ext cx="68099" cy="80978"/>
            <a:chOff x="5841852" y="696957"/>
            <a:chExt cx="271208" cy="322499"/>
          </a:xfrm>
        </p:grpSpPr>
        <p:sp>
          <p:nvSpPr>
            <p:cNvPr id="161" name="Freeform 139">
              <a:extLst>
                <a:ext uri="{FF2B5EF4-FFF2-40B4-BE49-F238E27FC236}">
                  <a16:creationId xmlns:a16="http://schemas.microsoft.com/office/drawing/2014/main" id="{1CEA6B18-F0D7-468C-A15C-C197CC4103F7}"/>
                </a:ext>
              </a:extLst>
            </p:cNvPr>
            <p:cNvSpPr>
              <a:spLocks/>
            </p:cNvSpPr>
            <p:nvPr/>
          </p:nvSpPr>
          <p:spPr bwMode="auto">
            <a:xfrm>
              <a:off x="5844842" y="696957"/>
              <a:ext cx="268218" cy="154021"/>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sp>
          <p:nvSpPr>
            <p:cNvPr id="162" name="Freeform 140">
              <a:extLst>
                <a:ext uri="{FF2B5EF4-FFF2-40B4-BE49-F238E27FC236}">
                  <a16:creationId xmlns:a16="http://schemas.microsoft.com/office/drawing/2014/main" id="{B92949A0-32A4-4D29-8EB9-E2347E443ABD}"/>
                </a:ext>
              </a:extLst>
            </p:cNvPr>
            <p:cNvSpPr>
              <a:spLocks/>
            </p:cNvSpPr>
            <p:nvPr/>
          </p:nvSpPr>
          <p:spPr bwMode="auto">
            <a:xfrm>
              <a:off x="5841852" y="773388"/>
              <a:ext cx="133266" cy="246068"/>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CCF8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sp>
          <p:nvSpPr>
            <p:cNvPr id="163" name="Freeform 141">
              <a:extLst>
                <a:ext uri="{FF2B5EF4-FFF2-40B4-BE49-F238E27FC236}">
                  <a16:creationId xmlns:a16="http://schemas.microsoft.com/office/drawing/2014/main" id="{F1F1CA07-CC39-4730-ACAA-5DBA03AF149B}"/>
                </a:ext>
              </a:extLst>
            </p:cNvPr>
            <p:cNvSpPr>
              <a:spLocks/>
            </p:cNvSpPr>
            <p:nvPr/>
          </p:nvSpPr>
          <p:spPr bwMode="auto">
            <a:xfrm>
              <a:off x="5972245" y="772258"/>
              <a:ext cx="136639" cy="246068"/>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A6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grpSp>
      <p:cxnSp>
        <p:nvCxnSpPr>
          <p:cNvPr id="134" name="Straight Connector 133">
            <a:extLst>
              <a:ext uri="{FF2B5EF4-FFF2-40B4-BE49-F238E27FC236}">
                <a16:creationId xmlns:a16="http://schemas.microsoft.com/office/drawing/2014/main" id="{D0795C7D-249F-40CA-844F-F963131217DE}"/>
              </a:ext>
            </a:extLst>
          </p:cNvPr>
          <p:cNvCxnSpPr>
            <a:cxnSpLocks/>
            <a:stCxn id="146" idx="3"/>
          </p:cNvCxnSpPr>
          <p:nvPr/>
        </p:nvCxnSpPr>
        <p:spPr>
          <a:xfrm flipH="1">
            <a:off x="416779" y="5982607"/>
            <a:ext cx="130495" cy="107993"/>
          </a:xfrm>
          <a:prstGeom prst="line">
            <a:avLst/>
          </a:prstGeom>
          <a:noFill/>
          <a:ln w="6350" cap="flat" cmpd="sng" algn="ctr">
            <a:solidFill>
              <a:srgbClr val="0078D4">
                <a:lumMod val="60000"/>
                <a:lumOff val="40000"/>
              </a:srgbClr>
            </a:solidFill>
            <a:prstDash val="solid"/>
            <a:headEnd type="none" w="lg" len="med"/>
            <a:tailEnd type="none" w="lg" len="med"/>
          </a:ln>
          <a:effectLst/>
        </p:spPr>
      </p:cxnSp>
      <p:cxnSp>
        <p:nvCxnSpPr>
          <p:cNvPr id="135" name="Straight Connector 134">
            <a:extLst>
              <a:ext uri="{FF2B5EF4-FFF2-40B4-BE49-F238E27FC236}">
                <a16:creationId xmlns:a16="http://schemas.microsoft.com/office/drawing/2014/main" id="{86AD94D7-DE11-42DA-A486-98F63C28A220}"/>
              </a:ext>
            </a:extLst>
          </p:cNvPr>
          <p:cNvCxnSpPr>
            <a:cxnSpLocks/>
            <a:endCxn id="131" idx="1"/>
          </p:cNvCxnSpPr>
          <p:nvPr/>
        </p:nvCxnSpPr>
        <p:spPr>
          <a:xfrm flipH="1">
            <a:off x="566789" y="6039383"/>
            <a:ext cx="128752" cy="8801"/>
          </a:xfrm>
          <a:prstGeom prst="line">
            <a:avLst/>
          </a:prstGeom>
          <a:noFill/>
          <a:ln w="6350" cap="flat" cmpd="sng" algn="ctr">
            <a:solidFill>
              <a:srgbClr val="0078D4">
                <a:lumMod val="60000"/>
                <a:lumOff val="40000"/>
              </a:srgbClr>
            </a:solidFill>
            <a:prstDash val="solid"/>
            <a:headEnd type="none" w="lg" len="med"/>
            <a:tailEnd type="none" w="lg" len="med"/>
          </a:ln>
          <a:effectLst/>
        </p:spPr>
      </p:cxnSp>
      <p:cxnSp>
        <p:nvCxnSpPr>
          <p:cNvPr id="136" name="Straight Connector 135">
            <a:extLst>
              <a:ext uri="{FF2B5EF4-FFF2-40B4-BE49-F238E27FC236}">
                <a16:creationId xmlns:a16="http://schemas.microsoft.com/office/drawing/2014/main" id="{2390AB03-115C-4365-9A77-DAF3B9EE3925}"/>
              </a:ext>
            </a:extLst>
          </p:cNvPr>
          <p:cNvCxnSpPr>
            <a:cxnSpLocks/>
          </p:cNvCxnSpPr>
          <p:nvPr/>
        </p:nvCxnSpPr>
        <p:spPr>
          <a:xfrm flipH="1">
            <a:off x="562883" y="6062501"/>
            <a:ext cx="132659" cy="60408"/>
          </a:xfrm>
          <a:prstGeom prst="line">
            <a:avLst/>
          </a:prstGeom>
          <a:noFill/>
          <a:ln w="6350" cap="flat" cmpd="sng" algn="ctr">
            <a:solidFill>
              <a:srgbClr val="0078D4">
                <a:lumMod val="60000"/>
                <a:lumOff val="40000"/>
              </a:srgbClr>
            </a:solidFill>
            <a:prstDash val="solid"/>
            <a:headEnd type="none" w="lg" len="med"/>
            <a:tailEnd type="none" w="lg" len="med"/>
          </a:ln>
          <a:effectLst/>
        </p:spPr>
      </p:cxnSp>
      <p:cxnSp>
        <p:nvCxnSpPr>
          <p:cNvPr id="137" name="Straight Connector 136">
            <a:extLst>
              <a:ext uri="{FF2B5EF4-FFF2-40B4-BE49-F238E27FC236}">
                <a16:creationId xmlns:a16="http://schemas.microsoft.com/office/drawing/2014/main" id="{E0C2B717-5CEC-4957-B1BD-F0D6E52A09B9}"/>
              </a:ext>
            </a:extLst>
          </p:cNvPr>
          <p:cNvCxnSpPr>
            <a:cxnSpLocks/>
            <a:stCxn id="147" idx="3"/>
          </p:cNvCxnSpPr>
          <p:nvPr/>
        </p:nvCxnSpPr>
        <p:spPr>
          <a:xfrm flipH="1">
            <a:off x="499372" y="6132267"/>
            <a:ext cx="43506" cy="80597"/>
          </a:xfrm>
          <a:prstGeom prst="line">
            <a:avLst/>
          </a:prstGeom>
          <a:noFill/>
          <a:ln w="6350" cap="flat" cmpd="sng" algn="ctr">
            <a:solidFill>
              <a:srgbClr val="0078D4">
                <a:lumMod val="60000"/>
                <a:lumOff val="40000"/>
              </a:srgbClr>
            </a:solidFill>
            <a:prstDash val="solid"/>
            <a:headEnd type="none" w="lg" len="med"/>
            <a:tailEnd type="none" w="lg" len="med"/>
          </a:ln>
          <a:effectLst/>
        </p:spPr>
      </p:cxnSp>
      <p:cxnSp>
        <p:nvCxnSpPr>
          <p:cNvPr id="138" name="Straight Connector 137">
            <a:extLst>
              <a:ext uri="{FF2B5EF4-FFF2-40B4-BE49-F238E27FC236}">
                <a16:creationId xmlns:a16="http://schemas.microsoft.com/office/drawing/2014/main" id="{8430EB7B-F014-4F07-9FCC-238C6454DD25}"/>
              </a:ext>
            </a:extLst>
          </p:cNvPr>
          <p:cNvCxnSpPr>
            <a:cxnSpLocks/>
            <a:endCxn id="147" idx="3"/>
          </p:cNvCxnSpPr>
          <p:nvPr/>
        </p:nvCxnSpPr>
        <p:spPr>
          <a:xfrm>
            <a:off x="457406" y="6121346"/>
            <a:ext cx="85472" cy="10922"/>
          </a:xfrm>
          <a:prstGeom prst="line">
            <a:avLst/>
          </a:prstGeom>
          <a:noFill/>
          <a:ln w="6350" cap="flat" cmpd="sng" algn="ctr">
            <a:solidFill>
              <a:srgbClr val="0078D4">
                <a:lumMod val="60000"/>
                <a:lumOff val="40000"/>
              </a:srgbClr>
            </a:solidFill>
            <a:prstDash val="solid"/>
            <a:headEnd type="none" w="lg" len="med"/>
            <a:tailEnd type="none" w="lg" len="med"/>
          </a:ln>
          <a:effectLst/>
        </p:spPr>
      </p:cxnSp>
      <p:cxnSp>
        <p:nvCxnSpPr>
          <p:cNvPr id="139" name="Straight Connector 138">
            <a:extLst>
              <a:ext uri="{FF2B5EF4-FFF2-40B4-BE49-F238E27FC236}">
                <a16:creationId xmlns:a16="http://schemas.microsoft.com/office/drawing/2014/main" id="{F1CF99DB-7325-4CC7-87C7-BE41189B0E4E}"/>
              </a:ext>
            </a:extLst>
          </p:cNvPr>
          <p:cNvCxnSpPr>
            <a:cxnSpLocks/>
          </p:cNvCxnSpPr>
          <p:nvPr/>
        </p:nvCxnSpPr>
        <p:spPr>
          <a:xfrm>
            <a:off x="185815" y="6209750"/>
            <a:ext cx="149497" cy="8046"/>
          </a:xfrm>
          <a:prstGeom prst="line">
            <a:avLst/>
          </a:prstGeom>
          <a:noFill/>
          <a:ln w="6350" cap="flat" cmpd="sng" algn="ctr">
            <a:solidFill>
              <a:srgbClr val="0078D4">
                <a:lumMod val="60000"/>
                <a:lumOff val="40000"/>
              </a:srgbClr>
            </a:solidFill>
            <a:prstDash val="solid"/>
            <a:headEnd type="none" w="lg" len="med"/>
            <a:tailEnd type="none" w="lg" len="med"/>
          </a:ln>
          <a:effectLst/>
        </p:spPr>
      </p:cxnSp>
      <p:cxnSp>
        <p:nvCxnSpPr>
          <p:cNvPr id="140" name="Straight Connector 139">
            <a:extLst>
              <a:ext uri="{FF2B5EF4-FFF2-40B4-BE49-F238E27FC236}">
                <a16:creationId xmlns:a16="http://schemas.microsoft.com/office/drawing/2014/main" id="{E9B0CFE9-9FE1-4B78-A9F9-F038FED044D5}"/>
              </a:ext>
            </a:extLst>
          </p:cNvPr>
          <p:cNvCxnSpPr>
            <a:cxnSpLocks/>
          </p:cNvCxnSpPr>
          <p:nvPr/>
        </p:nvCxnSpPr>
        <p:spPr>
          <a:xfrm>
            <a:off x="185815" y="6217971"/>
            <a:ext cx="100641" cy="69655"/>
          </a:xfrm>
          <a:prstGeom prst="line">
            <a:avLst/>
          </a:prstGeom>
          <a:noFill/>
          <a:ln w="6350" cap="flat" cmpd="sng" algn="ctr">
            <a:solidFill>
              <a:srgbClr val="0078D4">
                <a:lumMod val="60000"/>
                <a:lumOff val="40000"/>
              </a:srgbClr>
            </a:solidFill>
            <a:prstDash val="solid"/>
            <a:headEnd type="none" w="lg" len="med"/>
            <a:tailEnd type="none" w="lg" len="med"/>
          </a:ln>
          <a:effectLst/>
        </p:spPr>
      </p:cxnSp>
      <p:cxnSp>
        <p:nvCxnSpPr>
          <p:cNvPr id="141" name="Straight Connector 140">
            <a:extLst>
              <a:ext uri="{FF2B5EF4-FFF2-40B4-BE49-F238E27FC236}">
                <a16:creationId xmlns:a16="http://schemas.microsoft.com/office/drawing/2014/main" id="{64DF82B2-5C02-4ACE-8AAA-8D5463263032}"/>
              </a:ext>
            </a:extLst>
          </p:cNvPr>
          <p:cNvCxnSpPr>
            <a:cxnSpLocks/>
            <a:endCxn id="156" idx="1"/>
          </p:cNvCxnSpPr>
          <p:nvPr/>
        </p:nvCxnSpPr>
        <p:spPr>
          <a:xfrm>
            <a:off x="181780" y="6114459"/>
            <a:ext cx="60938" cy="33241"/>
          </a:xfrm>
          <a:prstGeom prst="line">
            <a:avLst/>
          </a:prstGeom>
          <a:noFill/>
          <a:ln w="6350" cap="flat" cmpd="sng" algn="ctr">
            <a:solidFill>
              <a:srgbClr val="0078D4">
                <a:lumMod val="60000"/>
                <a:lumOff val="40000"/>
              </a:srgbClr>
            </a:solidFill>
            <a:prstDash val="solid"/>
            <a:headEnd type="none" w="lg" len="med"/>
            <a:tailEnd type="none" w="lg" len="med"/>
          </a:ln>
          <a:effectLst/>
        </p:spPr>
      </p:cxnSp>
      <p:cxnSp>
        <p:nvCxnSpPr>
          <p:cNvPr id="142" name="Straight Connector 141">
            <a:extLst>
              <a:ext uri="{FF2B5EF4-FFF2-40B4-BE49-F238E27FC236}">
                <a16:creationId xmlns:a16="http://schemas.microsoft.com/office/drawing/2014/main" id="{9762587C-A1CB-4879-8C55-002E068549FF}"/>
              </a:ext>
            </a:extLst>
          </p:cNvPr>
          <p:cNvCxnSpPr>
            <a:cxnSpLocks/>
            <a:stCxn id="162" idx="0"/>
            <a:endCxn id="160" idx="1"/>
          </p:cNvCxnSpPr>
          <p:nvPr/>
        </p:nvCxnSpPr>
        <p:spPr>
          <a:xfrm flipH="1">
            <a:off x="165056" y="6145819"/>
            <a:ext cx="7518" cy="52911"/>
          </a:xfrm>
          <a:prstGeom prst="line">
            <a:avLst/>
          </a:prstGeom>
          <a:noFill/>
          <a:ln w="6350" cap="flat" cmpd="sng" algn="ctr">
            <a:solidFill>
              <a:srgbClr val="0078D4">
                <a:lumMod val="60000"/>
                <a:lumOff val="40000"/>
              </a:srgbClr>
            </a:solidFill>
            <a:prstDash val="solid"/>
            <a:headEnd type="none" w="lg" len="med"/>
            <a:tailEnd type="none" w="lg" len="med"/>
          </a:ln>
          <a:effectLst/>
        </p:spPr>
      </p:cxnSp>
      <p:grpSp>
        <p:nvGrpSpPr>
          <p:cNvPr id="143" name="Group 142">
            <a:extLst>
              <a:ext uri="{FF2B5EF4-FFF2-40B4-BE49-F238E27FC236}">
                <a16:creationId xmlns:a16="http://schemas.microsoft.com/office/drawing/2014/main" id="{A0A502F0-7C65-458B-8AD0-F6C4DF6F19AA}"/>
              </a:ext>
            </a:extLst>
          </p:cNvPr>
          <p:cNvGrpSpPr/>
          <p:nvPr/>
        </p:nvGrpSpPr>
        <p:grpSpPr>
          <a:xfrm>
            <a:off x="144279" y="6174717"/>
            <a:ext cx="43216" cy="51390"/>
            <a:chOff x="5841852" y="696957"/>
            <a:chExt cx="271208" cy="322499"/>
          </a:xfrm>
        </p:grpSpPr>
        <p:sp>
          <p:nvSpPr>
            <p:cNvPr id="158" name="Freeform 139">
              <a:extLst>
                <a:ext uri="{FF2B5EF4-FFF2-40B4-BE49-F238E27FC236}">
                  <a16:creationId xmlns:a16="http://schemas.microsoft.com/office/drawing/2014/main" id="{5E1EF07E-42BA-421F-94CD-DF3D976D4726}"/>
                </a:ext>
              </a:extLst>
            </p:cNvPr>
            <p:cNvSpPr>
              <a:spLocks/>
            </p:cNvSpPr>
            <p:nvPr/>
          </p:nvSpPr>
          <p:spPr bwMode="auto">
            <a:xfrm>
              <a:off x="5844842" y="696957"/>
              <a:ext cx="268218" cy="154021"/>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sp>
          <p:nvSpPr>
            <p:cNvPr id="159" name="Freeform 140">
              <a:extLst>
                <a:ext uri="{FF2B5EF4-FFF2-40B4-BE49-F238E27FC236}">
                  <a16:creationId xmlns:a16="http://schemas.microsoft.com/office/drawing/2014/main" id="{50C65411-EB02-4B48-89BE-4FD8479ECCD8}"/>
                </a:ext>
              </a:extLst>
            </p:cNvPr>
            <p:cNvSpPr>
              <a:spLocks/>
            </p:cNvSpPr>
            <p:nvPr/>
          </p:nvSpPr>
          <p:spPr bwMode="auto">
            <a:xfrm>
              <a:off x="5841852" y="773388"/>
              <a:ext cx="133266" cy="246068"/>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sp>
          <p:nvSpPr>
            <p:cNvPr id="160" name="Freeform 141">
              <a:extLst>
                <a:ext uri="{FF2B5EF4-FFF2-40B4-BE49-F238E27FC236}">
                  <a16:creationId xmlns:a16="http://schemas.microsoft.com/office/drawing/2014/main" id="{E6A7BFF8-AC3F-48FE-A9BF-4E2540375AFC}"/>
                </a:ext>
              </a:extLst>
            </p:cNvPr>
            <p:cNvSpPr>
              <a:spLocks/>
            </p:cNvSpPr>
            <p:nvPr/>
          </p:nvSpPr>
          <p:spPr bwMode="auto">
            <a:xfrm>
              <a:off x="5972245" y="772258"/>
              <a:ext cx="136639" cy="246068"/>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78D4">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grpSp>
      <p:sp>
        <p:nvSpPr>
          <p:cNvPr id="144" name="Oval 143">
            <a:extLst>
              <a:ext uri="{FF2B5EF4-FFF2-40B4-BE49-F238E27FC236}">
                <a16:creationId xmlns:a16="http://schemas.microsoft.com/office/drawing/2014/main" id="{BD8B0DDE-9D0E-402A-87D4-8ADB9FEAC84E}"/>
              </a:ext>
            </a:extLst>
          </p:cNvPr>
          <p:cNvSpPr/>
          <p:nvPr/>
        </p:nvSpPr>
        <p:spPr bwMode="auto">
          <a:xfrm>
            <a:off x="276699" y="6275163"/>
            <a:ext cx="19514" cy="19514"/>
          </a:xfrm>
          <a:prstGeom prst="ellipse">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5" name="Group 144">
            <a:extLst>
              <a:ext uri="{FF2B5EF4-FFF2-40B4-BE49-F238E27FC236}">
                <a16:creationId xmlns:a16="http://schemas.microsoft.com/office/drawing/2014/main" id="{06B3755C-9944-437C-9C72-7CC8D3DA1C8D}"/>
              </a:ext>
            </a:extLst>
          </p:cNvPr>
          <p:cNvGrpSpPr/>
          <p:nvPr/>
        </p:nvGrpSpPr>
        <p:grpSpPr>
          <a:xfrm>
            <a:off x="221482" y="6123507"/>
            <a:ext cx="43216" cy="51390"/>
            <a:chOff x="5841852" y="696957"/>
            <a:chExt cx="271208" cy="322499"/>
          </a:xfrm>
        </p:grpSpPr>
        <p:sp>
          <p:nvSpPr>
            <p:cNvPr id="155" name="Freeform 139">
              <a:extLst>
                <a:ext uri="{FF2B5EF4-FFF2-40B4-BE49-F238E27FC236}">
                  <a16:creationId xmlns:a16="http://schemas.microsoft.com/office/drawing/2014/main" id="{AC3A6166-9D9D-4959-BD3A-BB8ACBF8640C}"/>
                </a:ext>
              </a:extLst>
            </p:cNvPr>
            <p:cNvSpPr>
              <a:spLocks/>
            </p:cNvSpPr>
            <p:nvPr/>
          </p:nvSpPr>
          <p:spPr bwMode="auto">
            <a:xfrm>
              <a:off x="5844842" y="696957"/>
              <a:ext cx="268218" cy="154021"/>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sp>
          <p:nvSpPr>
            <p:cNvPr id="156" name="Freeform 140">
              <a:extLst>
                <a:ext uri="{FF2B5EF4-FFF2-40B4-BE49-F238E27FC236}">
                  <a16:creationId xmlns:a16="http://schemas.microsoft.com/office/drawing/2014/main" id="{A9C1E5A2-03DA-494F-9248-AE78C70FF333}"/>
                </a:ext>
              </a:extLst>
            </p:cNvPr>
            <p:cNvSpPr>
              <a:spLocks/>
            </p:cNvSpPr>
            <p:nvPr/>
          </p:nvSpPr>
          <p:spPr bwMode="auto">
            <a:xfrm>
              <a:off x="5841852" y="773388"/>
              <a:ext cx="133266" cy="246068"/>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sp>
          <p:nvSpPr>
            <p:cNvPr id="157" name="Freeform 141">
              <a:extLst>
                <a:ext uri="{FF2B5EF4-FFF2-40B4-BE49-F238E27FC236}">
                  <a16:creationId xmlns:a16="http://schemas.microsoft.com/office/drawing/2014/main" id="{ED30A23E-A89C-4BA0-8CEE-F2226A5857EB}"/>
                </a:ext>
              </a:extLst>
            </p:cNvPr>
            <p:cNvSpPr>
              <a:spLocks/>
            </p:cNvSpPr>
            <p:nvPr/>
          </p:nvSpPr>
          <p:spPr bwMode="auto">
            <a:xfrm>
              <a:off x="5972245" y="772258"/>
              <a:ext cx="136639" cy="246068"/>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78D4">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2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1A1A1A"/>
                </a:solidFill>
                <a:effectLst/>
                <a:uLnTx/>
                <a:uFillTx/>
                <a:latin typeface="Segoe UI Semibold"/>
              </a:endParaRPr>
            </a:p>
          </p:txBody>
        </p:sp>
      </p:grpSp>
      <p:sp>
        <p:nvSpPr>
          <p:cNvPr id="146" name="Oval 145">
            <a:extLst>
              <a:ext uri="{FF2B5EF4-FFF2-40B4-BE49-F238E27FC236}">
                <a16:creationId xmlns:a16="http://schemas.microsoft.com/office/drawing/2014/main" id="{EA4BB0F6-3B33-47E1-8046-6569BF8B0280}"/>
              </a:ext>
            </a:extLst>
          </p:cNvPr>
          <p:cNvSpPr/>
          <p:nvPr/>
        </p:nvSpPr>
        <p:spPr bwMode="auto">
          <a:xfrm>
            <a:off x="544417" y="5965951"/>
            <a:ext cx="19514" cy="1951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7" name="Oval 146">
            <a:extLst>
              <a:ext uri="{FF2B5EF4-FFF2-40B4-BE49-F238E27FC236}">
                <a16:creationId xmlns:a16="http://schemas.microsoft.com/office/drawing/2014/main" id="{79579EF7-B2BA-40E6-B99D-FF8F604A0B73}"/>
              </a:ext>
            </a:extLst>
          </p:cNvPr>
          <p:cNvSpPr/>
          <p:nvPr/>
        </p:nvSpPr>
        <p:spPr bwMode="auto">
          <a:xfrm>
            <a:off x="540020" y="6115611"/>
            <a:ext cx="19514" cy="1951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E971849E-6DC5-485F-B62D-CAC63123220F}"/>
              </a:ext>
            </a:extLst>
          </p:cNvPr>
          <p:cNvCxnSpPr>
            <a:cxnSpLocks/>
            <a:stCxn id="131" idx="7"/>
            <a:endCxn id="147" idx="0"/>
          </p:cNvCxnSpPr>
          <p:nvPr/>
        </p:nvCxnSpPr>
        <p:spPr>
          <a:xfrm flipH="1">
            <a:off x="549777" y="6048184"/>
            <a:ext cx="30811" cy="67427"/>
          </a:xfrm>
          <a:prstGeom prst="line">
            <a:avLst/>
          </a:prstGeom>
          <a:noFill/>
          <a:ln w="6350" cap="flat" cmpd="sng" algn="ctr">
            <a:solidFill>
              <a:srgbClr val="0078D4">
                <a:lumMod val="60000"/>
                <a:lumOff val="40000"/>
              </a:srgbClr>
            </a:solidFill>
            <a:prstDash val="solid"/>
            <a:headEnd type="none" w="lg" len="med"/>
            <a:tailEnd type="none" w="lg" len="med"/>
          </a:ln>
          <a:effectLst/>
        </p:spPr>
      </p:cxnSp>
      <p:cxnSp>
        <p:nvCxnSpPr>
          <p:cNvPr id="149" name="Straight Connector 148">
            <a:extLst>
              <a:ext uri="{FF2B5EF4-FFF2-40B4-BE49-F238E27FC236}">
                <a16:creationId xmlns:a16="http://schemas.microsoft.com/office/drawing/2014/main" id="{59B529AB-9798-40C3-9A38-181AD1E900AE}"/>
              </a:ext>
            </a:extLst>
          </p:cNvPr>
          <p:cNvCxnSpPr>
            <a:cxnSpLocks/>
            <a:stCxn id="146" idx="5"/>
          </p:cNvCxnSpPr>
          <p:nvPr/>
        </p:nvCxnSpPr>
        <p:spPr>
          <a:xfrm>
            <a:off x="561074" y="5982607"/>
            <a:ext cx="10522" cy="57178"/>
          </a:xfrm>
          <a:prstGeom prst="line">
            <a:avLst/>
          </a:prstGeom>
          <a:noFill/>
          <a:ln w="6350" cap="flat" cmpd="sng" algn="ctr">
            <a:solidFill>
              <a:srgbClr val="0078D4">
                <a:lumMod val="60000"/>
                <a:lumOff val="40000"/>
              </a:srgbClr>
            </a:solidFill>
            <a:prstDash val="solid"/>
            <a:headEnd type="none" w="lg" len="med"/>
            <a:tailEnd type="none" w="lg" len="med"/>
          </a:ln>
          <a:effectLst/>
        </p:spPr>
      </p:cxnSp>
      <p:sp>
        <p:nvSpPr>
          <p:cNvPr id="150" name="Rectangle: Rounded Corners 149">
            <a:extLst>
              <a:ext uri="{FF2B5EF4-FFF2-40B4-BE49-F238E27FC236}">
                <a16:creationId xmlns:a16="http://schemas.microsoft.com/office/drawing/2014/main" id="{DEE385BE-4CD7-4DE9-A638-3B87E65F34FC}"/>
              </a:ext>
            </a:extLst>
          </p:cNvPr>
          <p:cNvSpPr/>
          <p:nvPr/>
        </p:nvSpPr>
        <p:spPr bwMode="auto">
          <a:xfrm>
            <a:off x="303468" y="6002731"/>
            <a:ext cx="246209" cy="406136"/>
          </a:xfrm>
          <a:prstGeom prst="roundRect">
            <a:avLst>
              <a:gd name="adj" fmla="val 9787"/>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1" name="Rectangle 150">
            <a:extLst>
              <a:ext uri="{FF2B5EF4-FFF2-40B4-BE49-F238E27FC236}">
                <a16:creationId xmlns:a16="http://schemas.microsoft.com/office/drawing/2014/main" id="{737268FA-1F40-40E3-903F-7C050E0A4224}"/>
              </a:ext>
            </a:extLst>
          </p:cNvPr>
          <p:cNvSpPr/>
          <p:nvPr/>
        </p:nvSpPr>
        <p:spPr bwMode="auto">
          <a:xfrm>
            <a:off x="323027" y="6069578"/>
            <a:ext cx="207091" cy="299197"/>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2" name="Oval 151">
            <a:extLst>
              <a:ext uri="{FF2B5EF4-FFF2-40B4-BE49-F238E27FC236}">
                <a16:creationId xmlns:a16="http://schemas.microsoft.com/office/drawing/2014/main" id="{1157C73C-32BC-47C1-B35A-5769B71248DC}"/>
              </a:ext>
            </a:extLst>
          </p:cNvPr>
          <p:cNvSpPr/>
          <p:nvPr/>
        </p:nvSpPr>
        <p:spPr bwMode="auto">
          <a:xfrm>
            <a:off x="413563" y="6374420"/>
            <a:ext cx="26019" cy="260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Oval 152">
            <a:extLst>
              <a:ext uri="{FF2B5EF4-FFF2-40B4-BE49-F238E27FC236}">
                <a16:creationId xmlns:a16="http://schemas.microsoft.com/office/drawing/2014/main" id="{63E7E499-1216-4655-B082-D0FA98AA40B7}"/>
              </a:ext>
            </a:extLst>
          </p:cNvPr>
          <p:cNvSpPr/>
          <p:nvPr/>
        </p:nvSpPr>
        <p:spPr bwMode="auto">
          <a:xfrm>
            <a:off x="413563" y="6023432"/>
            <a:ext cx="13009" cy="1300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4" name="Graphic 153" descr="Sensors and IoT">
            <a:extLst>
              <a:ext uri="{FF2B5EF4-FFF2-40B4-BE49-F238E27FC236}">
                <a16:creationId xmlns:a16="http://schemas.microsoft.com/office/drawing/2014/main" id="{2EB2033C-A4FF-4F34-9131-54C7AEE4E8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8234" y="6132267"/>
            <a:ext cx="159697" cy="159697"/>
          </a:xfrm>
          <a:prstGeom prst="rect">
            <a:avLst/>
          </a:prstGeom>
        </p:spPr>
      </p:pic>
      <p:pic>
        <p:nvPicPr>
          <p:cNvPr id="170" name="Picture 2">
            <a:extLst>
              <a:ext uri="{FF2B5EF4-FFF2-40B4-BE49-F238E27FC236}">
                <a16:creationId xmlns:a16="http://schemas.microsoft.com/office/drawing/2014/main" id="{94EBB8B4-74A0-445E-92F4-6C1B5E3BAD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5346" y="5441792"/>
            <a:ext cx="274320" cy="274320"/>
          </a:xfrm>
          <a:prstGeom prst="rect">
            <a:avLst/>
          </a:prstGeom>
          <a:noFill/>
          <a:extLst>
            <a:ext uri="{909E8E84-426E-40DD-AFC4-6F175D3DCCD1}">
              <a14:hiddenFill xmlns:a14="http://schemas.microsoft.com/office/drawing/2010/main">
                <a:solidFill>
                  <a:srgbClr val="FFFFFF"/>
                </a:solidFill>
              </a14:hiddenFill>
            </a:ext>
          </a:extLst>
        </p:spPr>
      </p:pic>
      <p:cxnSp>
        <p:nvCxnSpPr>
          <p:cNvPr id="171" name="Straight Arrow Connector 170">
            <a:extLst>
              <a:ext uri="{FF2B5EF4-FFF2-40B4-BE49-F238E27FC236}">
                <a16:creationId xmlns:a16="http://schemas.microsoft.com/office/drawing/2014/main" id="{E1637E67-CB4C-408A-A98C-91E82D9AA7BF}"/>
              </a:ext>
            </a:extLst>
          </p:cNvPr>
          <p:cNvCxnSpPr>
            <a:cxnSpLocks/>
          </p:cNvCxnSpPr>
          <p:nvPr/>
        </p:nvCxnSpPr>
        <p:spPr>
          <a:xfrm>
            <a:off x="1737716" y="6183036"/>
            <a:ext cx="593827" cy="0"/>
          </a:xfrm>
          <a:prstGeom prst="straightConnector1">
            <a:avLst/>
          </a:prstGeom>
          <a:noFill/>
          <a:ln w="19050" cap="flat" cmpd="sng" algn="ctr">
            <a:solidFill>
              <a:srgbClr val="0078D4"/>
            </a:solidFill>
            <a:prstDash val="solid"/>
            <a:headEnd type="none" w="lg" len="med"/>
            <a:tailEnd type="arrow" w="lg" len="sm"/>
          </a:ln>
          <a:effectLst/>
        </p:spPr>
      </p:cxnSp>
      <p:sp>
        <p:nvSpPr>
          <p:cNvPr id="172" name="TextBox 171">
            <a:extLst>
              <a:ext uri="{FF2B5EF4-FFF2-40B4-BE49-F238E27FC236}">
                <a16:creationId xmlns:a16="http://schemas.microsoft.com/office/drawing/2014/main" id="{13C1C360-365D-47B3-943D-B3B29F2ADD22}"/>
              </a:ext>
            </a:extLst>
          </p:cNvPr>
          <p:cNvSpPr txBox="1"/>
          <p:nvPr/>
        </p:nvSpPr>
        <p:spPr>
          <a:xfrm>
            <a:off x="2380750" y="5823782"/>
            <a:ext cx="977832" cy="138499"/>
          </a:xfrm>
          <a:prstGeom prst="rect">
            <a:avLst/>
          </a:prstGeom>
          <a:noFill/>
        </p:spPr>
        <p:txBody>
          <a:bodyPr wrap="none" lIns="0" tIns="0" rIns="0" bIns="0" rtlCol="0">
            <a:spAutoFit/>
          </a:bodyPr>
          <a:lstStyle>
            <a:defPPr>
              <a:defRPr lang="en-US"/>
            </a:defPPr>
            <a:lvl1pPr marR="0" lvl="0" indent="0" defTabSz="914367" fontAlgn="auto">
              <a:lnSpc>
                <a:spcPct val="90000"/>
              </a:lnSpc>
              <a:spcBef>
                <a:spcPts val="0"/>
              </a:spcBef>
              <a:spcAft>
                <a:spcPts val="0"/>
              </a:spcAft>
              <a:buClrTx/>
              <a:buSzTx/>
              <a:buFontTx/>
              <a:buNone/>
              <a:tabLst/>
              <a:defRPr kumimoji="0" sz="1400" b="0" i="0" u="none" strike="noStrike" cap="none" spc="0" normalizeH="0" baseline="0">
                <a:ln>
                  <a:noFill/>
                </a:ln>
                <a:solidFill>
                  <a:srgbClr val="D2D2D2"/>
                </a:solidFill>
                <a:effectLst/>
                <a:uLnTx/>
                <a:uFillTx/>
                <a:latin typeface="+mj-lt"/>
              </a:defRPr>
            </a:lvl1pPr>
          </a:lstStyle>
          <a:p>
            <a:pPr marL="0" marR="0" lvl="0" indent="0" defTabSz="914367"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Semibold"/>
              </a:rPr>
              <a:t>Azure Event Hub</a:t>
            </a:r>
          </a:p>
        </p:txBody>
      </p:sp>
      <p:cxnSp>
        <p:nvCxnSpPr>
          <p:cNvPr id="17" name="Straight Arrow Connector 16">
            <a:extLst>
              <a:ext uri="{FF2B5EF4-FFF2-40B4-BE49-F238E27FC236}">
                <a16:creationId xmlns:a16="http://schemas.microsoft.com/office/drawing/2014/main" id="{49F0A554-C199-4F14-B11A-3EC65DDDE603}"/>
              </a:ext>
            </a:extLst>
          </p:cNvPr>
          <p:cNvCxnSpPr>
            <a:cxnSpLocks/>
          </p:cNvCxnSpPr>
          <p:nvPr/>
        </p:nvCxnSpPr>
        <p:spPr>
          <a:xfrm flipV="1">
            <a:off x="7022007" y="4591858"/>
            <a:ext cx="0" cy="465579"/>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0874634-70B0-4DBE-8C8E-451FCEA79C89}"/>
              </a:ext>
            </a:extLst>
          </p:cNvPr>
          <p:cNvCxnSpPr>
            <a:cxnSpLocks/>
          </p:cNvCxnSpPr>
          <p:nvPr/>
        </p:nvCxnSpPr>
        <p:spPr>
          <a:xfrm flipV="1">
            <a:off x="4140539" y="4612561"/>
            <a:ext cx="0" cy="465579"/>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7DD616F1-0C84-427E-A783-BB54A45A6F77}"/>
              </a:ext>
            </a:extLst>
          </p:cNvPr>
          <p:cNvCxnSpPr>
            <a:cxnSpLocks/>
          </p:cNvCxnSpPr>
          <p:nvPr/>
        </p:nvCxnSpPr>
        <p:spPr>
          <a:xfrm>
            <a:off x="1888953" y="5285115"/>
            <a:ext cx="593827" cy="0"/>
          </a:xfrm>
          <a:prstGeom prst="straightConnector1">
            <a:avLst/>
          </a:prstGeom>
          <a:ln w="19050">
            <a:solidFill>
              <a:srgbClr val="0078D7"/>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7434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90025"/>
            <a:ext cx="7576769" cy="941796"/>
          </a:xfrm>
        </p:spPr>
        <p:txBody>
          <a:bodyPr/>
          <a:lstStyle/>
          <a:p>
            <a:r>
              <a:rPr lang="en-US">
                <a:cs typeface="Segoe UI"/>
              </a:rPr>
              <a:t>Demo:</a:t>
            </a:r>
            <a:br>
              <a:rPr lang="en-US" dirty="0"/>
            </a:br>
            <a:r>
              <a:rPr lang="en-US" sz="3200">
                <a:cs typeface="Segoe UI"/>
              </a:rPr>
              <a:t>Exploring a Modern Data Warehouse</a:t>
            </a:r>
            <a:endParaRPr lang="en-US" sz="3200"/>
          </a:p>
        </p:txBody>
      </p:sp>
      <p:sp>
        <p:nvSpPr>
          <p:cNvPr id="4" name="Text Placeholder 3"/>
          <p:cNvSpPr>
            <a:spLocks noGrp="1"/>
          </p:cNvSpPr>
          <p:nvPr>
            <p:ph type="body" sz="quarter" idx="12"/>
          </p:nvPr>
        </p:nvSpPr>
        <p:spPr/>
        <p:txBody>
          <a:bodyPr vert="horz" wrap="square" lIns="0" tIns="0" rIns="0" bIns="0" rtlCol="0" anchor="t">
            <a:spAutoFit/>
          </a:bodyPr>
          <a:lstStyle/>
          <a:p>
            <a:endParaRPr lang="en-US" dirty="0"/>
          </a:p>
        </p:txBody>
      </p:sp>
    </p:spTree>
    <p:custDataLst>
      <p:tags r:id="rId1"/>
    </p:custDataLst>
    <p:extLst>
      <p:ext uri="{BB962C8B-B14F-4D97-AF65-F5344CB8AC3E}">
        <p14:creationId xmlns:p14="http://schemas.microsoft.com/office/powerpoint/2010/main" val="28150439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dirty="0">
                <a:cs typeface="Segoe UI"/>
              </a:rPr>
              <a:t>The evolution of Cloud Scale Analytics</a:t>
            </a:r>
            <a:endParaRPr lang="en-US" sz="3600" dirty="0"/>
          </a:p>
        </p:txBody>
      </p:sp>
    </p:spTree>
    <p:custDataLst>
      <p:tags r:id="rId1"/>
    </p:custDataLst>
    <p:extLst>
      <p:ext uri="{BB962C8B-B14F-4D97-AF65-F5344CB8AC3E}">
        <p14:creationId xmlns:p14="http://schemas.microsoft.com/office/powerpoint/2010/main" val="41387555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82CD90AB-EBF6-4C98-8D06-AF30CA67A7EC}"/>
              </a:ext>
            </a:extLst>
          </p:cNvPr>
          <p:cNvSpPr/>
          <p:nvPr/>
        </p:nvSpPr>
        <p:spPr bwMode="auto">
          <a:xfrm>
            <a:off x="2978858" y="2062959"/>
            <a:ext cx="6839712" cy="2743200"/>
          </a:xfrm>
          <a:prstGeom prst="rect">
            <a:avLst/>
          </a:prstGeom>
          <a:solidFill>
            <a:schemeClr val="bg2"/>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Semibold"/>
                <a:ea typeface="Segoe UI" pitchFamily="34" charset="0"/>
                <a:cs typeface="Segoe UI" pitchFamily="34" charset="0"/>
              </a:rPr>
              <a:t>QUERY</a:t>
            </a:r>
          </a:p>
        </p:txBody>
      </p:sp>
      <p:grpSp>
        <p:nvGrpSpPr>
          <p:cNvPr id="13" name="Group 12">
            <a:extLst>
              <a:ext uri="{FF2B5EF4-FFF2-40B4-BE49-F238E27FC236}">
                <a16:creationId xmlns:a16="http://schemas.microsoft.com/office/drawing/2014/main" id="{679A82AE-44BC-4E10-B1A5-A92C929AC15F}"/>
              </a:ext>
            </a:extLst>
          </p:cNvPr>
          <p:cNvGrpSpPr/>
          <p:nvPr/>
        </p:nvGrpSpPr>
        <p:grpSpPr>
          <a:xfrm>
            <a:off x="3191836" y="2416812"/>
            <a:ext cx="6475079" cy="2240709"/>
            <a:chOff x="2798904" y="7429191"/>
            <a:chExt cx="7135212" cy="2240709"/>
          </a:xfrm>
        </p:grpSpPr>
        <p:sp>
          <p:nvSpPr>
            <p:cNvPr id="78" name="Rectangle 77">
              <a:extLst>
                <a:ext uri="{FF2B5EF4-FFF2-40B4-BE49-F238E27FC236}">
                  <a16:creationId xmlns:a16="http://schemas.microsoft.com/office/drawing/2014/main" id="{9221637D-E609-492A-BDF3-8F9E2EF5505C}"/>
                </a:ext>
              </a:extLst>
            </p:cNvPr>
            <p:cNvSpPr/>
            <p:nvPr/>
          </p:nvSpPr>
          <p:spPr bwMode="auto">
            <a:xfrm>
              <a:off x="2798904" y="9230988"/>
              <a:ext cx="1759458" cy="4389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rPr>
                <a:t>SQL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Segoe UI Semibold"/>
                  <a:ea typeface="+mn-ea"/>
                  <a:cs typeface="Segoe UI" pitchFamily="34" charset="0"/>
                </a:rPr>
                <a:t>On Demand</a:t>
              </a:r>
            </a:p>
          </p:txBody>
        </p:sp>
        <p:sp>
          <p:nvSpPr>
            <p:cNvPr id="79" name="Rectangle 78">
              <a:extLst>
                <a:ext uri="{FF2B5EF4-FFF2-40B4-BE49-F238E27FC236}">
                  <a16:creationId xmlns:a16="http://schemas.microsoft.com/office/drawing/2014/main" id="{8E3A5F9F-E5E7-46A5-91F4-B9807E82E1BE}"/>
                </a:ext>
              </a:extLst>
            </p:cNvPr>
            <p:cNvSpPr/>
            <p:nvPr/>
          </p:nvSpPr>
          <p:spPr bwMode="auto">
            <a:xfrm>
              <a:off x="6386357" y="9230988"/>
              <a:ext cx="3547759" cy="4389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itchFamily="34" charset="0"/>
                </a:rPr>
                <a:t>Spark</a:t>
              </a:r>
            </a:p>
          </p:txBody>
        </p:sp>
        <p:sp>
          <p:nvSpPr>
            <p:cNvPr id="77" name="TextBox 76">
              <a:extLst>
                <a:ext uri="{FF2B5EF4-FFF2-40B4-BE49-F238E27FC236}">
                  <a16:creationId xmlns:a16="http://schemas.microsoft.com/office/drawing/2014/main" id="{FDFFC413-B91D-4680-ADA5-E66CB174A10E}"/>
                </a:ext>
              </a:extLst>
            </p:cNvPr>
            <p:cNvSpPr txBox="1"/>
            <p:nvPr/>
          </p:nvSpPr>
          <p:spPr>
            <a:xfrm>
              <a:off x="5394698" y="8863512"/>
              <a:ext cx="1943637"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UI" pitchFamily="34" charset="0"/>
                </a:rPr>
                <a:t>Analytics Runtimes</a:t>
              </a:r>
            </a:p>
          </p:txBody>
        </p:sp>
        <p:sp>
          <p:nvSpPr>
            <p:cNvPr id="130" name="Rectangle 129">
              <a:extLst>
                <a:ext uri="{FF2B5EF4-FFF2-40B4-BE49-F238E27FC236}">
                  <a16:creationId xmlns:a16="http://schemas.microsoft.com/office/drawing/2014/main" id="{4E7EF37B-B8B2-480B-8171-2D3716EC3024}"/>
                </a:ext>
              </a:extLst>
            </p:cNvPr>
            <p:cNvSpPr/>
            <p:nvPr/>
          </p:nvSpPr>
          <p:spPr bwMode="auto">
            <a:xfrm>
              <a:off x="2809750" y="7695836"/>
              <a:ext cx="7113522" cy="440510"/>
            </a:xfrm>
            <a:prstGeom prst="rect">
              <a:avLst/>
            </a:prstGeom>
            <a:solidFill>
              <a:schemeClr val="bg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UI" pitchFamily="34" charset="0"/>
                </a:rPr>
                <a:t>Synapse Studio</a:t>
              </a:r>
            </a:p>
          </p:txBody>
        </p:sp>
        <p:sp>
          <p:nvSpPr>
            <p:cNvPr id="30" name="TextBox 29">
              <a:extLst>
                <a:ext uri="{FF2B5EF4-FFF2-40B4-BE49-F238E27FC236}">
                  <a16:creationId xmlns:a16="http://schemas.microsoft.com/office/drawing/2014/main" id="{217B032D-ECBD-4F2A-B940-D9B644118833}"/>
                </a:ext>
              </a:extLst>
            </p:cNvPr>
            <p:cNvSpPr txBox="1"/>
            <p:nvPr/>
          </p:nvSpPr>
          <p:spPr>
            <a:xfrm>
              <a:off x="5642712" y="7429191"/>
              <a:ext cx="1437873"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Segoe UI" pitchFamily="34" charset="0"/>
                </a:rPr>
                <a:t>Unified experience</a:t>
              </a:r>
            </a:p>
          </p:txBody>
        </p:sp>
        <p:sp>
          <p:nvSpPr>
            <p:cNvPr id="32" name="Rectangle 31">
              <a:extLst>
                <a:ext uri="{FF2B5EF4-FFF2-40B4-BE49-F238E27FC236}">
                  <a16:creationId xmlns:a16="http://schemas.microsoft.com/office/drawing/2014/main" id="{DB85D54F-C574-4CE3-BC47-B9353720A584}"/>
                </a:ext>
              </a:extLst>
            </p:cNvPr>
            <p:cNvSpPr/>
            <p:nvPr/>
          </p:nvSpPr>
          <p:spPr bwMode="auto">
            <a:xfrm>
              <a:off x="2809750" y="8218325"/>
              <a:ext cx="1748611" cy="438912"/>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Integration</a:t>
              </a:r>
            </a:p>
          </p:txBody>
        </p:sp>
        <p:sp>
          <p:nvSpPr>
            <p:cNvPr id="33" name="Rectangle 32">
              <a:extLst>
                <a:ext uri="{FF2B5EF4-FFF2-40B4-BE49-F238E27FC236}">
                  <a16:creationId xmlns:a16="http://schemas.microsoft.com/office/drawing/2014/main" id="{39EED645-4F86-46EB-9792-BA1A5EF86156}"/>
                </a:ext>
              </a:extLst>
            </p:cNvPr>
            <p:cNvSpPr/>
            <p:nvPr/>
          </p:nvSpPr>
          <p:spPr bwMode="auto">
            <a:xfrm>
              <a:off x="4598054" y="8218325"/>
              <a:ext cx="1748611" cy="438912"/>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Management</a:t>
              </a:r>
            </a:p>
          </p:txBody>
        </p:sp>
        <p:sp>
          <p:nvSpPr>
            <p:cNvPr id="34" name="Rectangle 33">
              <a:extLst>
                <a:ext uri="{FF2B5EF4-FFF2-40B4-BE49-F238E27FC236}">
                  <a16:creationId xmlns:a16="http://schemas.microsoft.com/office/drawing/2014/main" id="{F9B6B295-A7B4-4DBE-BE87-44ACD60DB359}"/>
                </a:ext>
              </a:extLst>
            </p:cNvPr>
            <p:cNvSpPr/>
            <p:nvPr/>
          </p:nvSpPr>
          <p:spPr bwMode="auto">
            <a:xfrm>
              <a:off x="6386357" y="8218325"/>
              <a:ext cx="1748611" cy="438912"/>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Monitoring</a:t>
              </a:r>
            </a:p>
          </p:txBody>
        </p:sp>
        <p:sp>
          <p:nvSpPr>
            <p:cNvPr id="35" name="Rectangle 34">
              <a:extLst>
                <a:ext uri="{FF2B5EF4-FFF2-40B4-BE49-F238E27FC236}">
                  <a16:creationId xmlns:a16="http://schemas.microsoft.com/office/drawing/2014/main" id="{82061873-4B0D-4BC4-8155-0C0C99478D3A}"/>
                </a:ext>
              </a:extLst>
            </p:cNvPr>
            <p:cNvSpPr/>
            <p:nvPr/>
          </p:nvSpPr>
          <p:spPr bwMode="auto">
            <a:xfrm>
              <a:off x="8174661" y="8218325"/>
              <a:ext cx="1748611" cy="438912"/>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Security</a:t>
              </a:r>
            </a:p>
          </p:txBody>
        </p:sp>
      </p:grpSp>
      <p:grpSp>
        <p:nvGrpSpPr>
          <p:cNvPr id="45" name="Group 44">
            <a:extLst>
              <a:ext uri="{FF2B5EF4-FFF2-40B4-BE49-F238E27FC236}">
                <a16:creationId xmlns:a16="http://schemas.microsoft.com/office/drawing/2014/main" id="{D5BAD8F0-FE8B-41AE-A8C0-11D2E816637A}"/>
              </a:ext>
            </a:extLst>
          </p:cNvPr>
          <p:cNvGrpSpPr/>
          <p:nvPr/>
        </p:nvGrpSpPr>
        <p:grpSpPr>
          <a:xfrm>
            <a:off x="477520" y="2450802"/>
            <a:ext cx="2182495" cy="2384106"/>
            <a:chOff x="1109980" y="2689796"/>
            <a:chExt cx="2182495" cy="2384106"/>
          </a:xfrm>
        </p:grpSpPr>
        <p:sp>
          <p:nvSpPr>
            <p:cNvPr id="46" name="Rectangle 45">
              <a:extLst>
                <a:ext uri="{FF2B5EF4-FFF2-40B4-BE49-F238E27FC236}">
                  <a16:creationId xmlns:a16="http://schemas.microsoft.com/office/drawing/2014/main" id="{1D799BFF-6B2B-4796-9D74-ECC3E183A245}"/>
                </a:ext>
              </a:extLst>
            </p:cNvPr>
            <p:cNvSpPr/>
            <p:nvPr/>
          </p:nvSpPr>
          <p:spPr bwMode="auto">
            <a:xfrm>
              <a:off x="1596014" y="3331670"/>
              <a:ext cx="1574484"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Cloud data</a:t>
              </a:r>
            </a:p>
          </p:txBody>
        </p:sp>
        <p:sp>
          <p:nvSpPr>
            <p:cNvPr id="47" name="Rectangle 46">
              <a:extLst>
                <a:ext uri="{FF2B5EF4-FFF2-40B4-BE49-F238E27FC236}">
                  <a16:creationId xmlns:a16="http://schemas.microsoft.com/office/drawing/2014/main" id="{DD0DCD7E-EBA5-4990-AC49-90A5C09A434F}"/>
                </a:ext>
              </a:extLst>
            </p:cNvPr>
            <p:cNvSpPr/>
            <p:nvPr/>
          </p:nvSpPr>
          <p:spPr bwMode="auto">
            <a:xfrm>
              <a:off x="1490335" y="4615417"/>
              <a:ext cx="1680163"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SaaS data</a:t>
              </a:r>
            </a:p>
          </p:txBody>
        </p:sp>
        <p:sp>
          <p:nvSpPr>
            <p:cNvPr id="48" name="Rectangle 47">
              <a:extLst>
                <a:ext uri="{FF2B5EF4-FFF2-40B4-BE49-F238E27FC236}">
                  <a16:creationId xmlns:a16="http://schemas.microsoft.com/office/drawing/2014/main" id="{4443F345-CB93-408A-87FF-87733A045641}"/>
                </a:ext>
              </a:extLst>
            </p:cNvPr>
            <p:cNvSpPr/>
            <p:nvPr/>
          </p:nvSpPr>
          <p:spPr bwMode="auto">
            <a:xfrm>
              <a:off x="1109980" y="2689796"/>
              <a:ext cx="2060518"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On-premises data</a:t>
              </a:r>
            </a:p>
          </p:txBody>
        </p:sp>
        <p:sp>
          <p:nvSpPr>
            <p:cNvPr id="49" name="Rectangle 11">
              <a:extLst>
                <a:ext uri="{FF2B5EF4-FFF2-40B4-BE49-F238E27FC236}">
                  <a16:creationId xmlns:a16="http://schemas.microsoft.com/office/drawing/2014/main" id="{145BAC6C-3018-484F-9A05-26527D79B436}"/>
                </a:ext>
              </a:extLst>
            </p:cNvPr>
            <p:cNvSpPr/>
            <p:nvPr/>
          </p:nvSpPr>
          <p:spPr bwMode="auto">
            <a:xfrm rot="5400000">
              <a:off x="2263483" y="3809029"/>
              <a:ext cx="1905174" cy="145640"/>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ln w="19050">
              <a:solidFill>
                <a:srgbClr val="0078D7"/>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33D4A8EE-F49C-4027-8BA8-5FBFD7673909}"/>
                </a:ext>
              </a:extLst>
            </p:cNvPr>
            <p:cNvSpPr/>
            <p:nvPr/>
          </p:nvSpPr>
          <p:spPr bwMode="auto">
            <a:xfrm>
              <a:off x="1596014" y="3973544"/>
              <a:ext cx="1574484" cy="4584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Devices data</a:t>
              </a:r>
            </a:p>
          </p:txBody>
        </p:sp>
        <p:grpSp>
          <p:nvGrpSpPr>
            <p:cNvPr id="53" name="Group 52">
              <a:extLst>
                <a:ext uri="{FF2B5EF4-FFF2-40B4-BE49-F238E27FC236}">
                  <a16:creationId xmlns:a16="http://schemas.microsoft.com/office/drawing/2014/main" id="{82E1810B-4D27-466C-B702-2241C20A1F76}"/>
                </a:ext>
              </a:extLst>
            </p:cNvPr>
            <p:cNvGrpSpPr/>
            <p:nvPr/>
          </p:nvGrpSpPr>
          <p:grpSpPr>
            <a:xfrm>
              <a:off x="3157538" y="3560912"/>
              <a:ext cx="134937" cy="641874"/>
              <a:chOff x="3157538" y="3560912"/>
              <a:chExt cx="117419" cy="641874"/>
            </a:xfrm>
          </p:grpSpPr>
          <p:cxnSp>
            <p:nvCxnSpPr>
              <p:cNvPr id="68" name="Straight Connector 67">
                <a:extLst>
                  <a:ext uri="{FF2B5EF4-FFF2-40B4-BE49-F238E27FC236}">
                    <a16:creationId xmlns:a16="http://schemas.microsoft.com/office/drawing/2014/main" id="{2C1ABEFA-50CE-4AF5-9A47-7136609EB561}"/>
                  </a:ext>
                </a:extLst>
              </p:cNvPr>
              <p:cNvCxnSpPr>
                <a:cxnSpLocks/>
              </p:cNvCxnSpPr>
              <p:nvPr/>
            </p:nvCxnSpPr>
            <p:spPr>
              <a:xfrm>
                <a:off x="3157538" y="3560912"/>
                <a:ext cx="117419" cy="0"/>
              </a:xfrm>
              <a:prstGeom prst="line">
                <a:avLst/>
              </a:prstGeom>
              <a:ln w="19050">
                <a:solidFill>
                  <a:srgbClr val="0078D7"/>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5A233AF-D3BF-4AC3-89C8-B536DD0EFD9F}"/>
                  </a:ext>
                </a:extLst>
              </p:cNvPr>
              <p:cNvCxnSpPr>
                <a:cxnSpLocks/>
              </p:cNvCxnSpPr>
              <p:nvPr/>
            </p:nvCxnSpPr>
            <p:spPr>
              <a:xfrm>
                <a:off x="3157538" y="4202786"/>
                <a:ext cx="117419" cy="0"/>
              </a:xfrm>
              <a:prstGeom prst="line">
                <a:avLst/>
              </a:prstGeom>
              <a:ln w="19050">
                <a:solidFill>
                  <a:srgbClr val="0078D7"/>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0E8C6CF2-C989-4111-B5C6-964D031458D6}"/>
              </a:ext>
            </a:extLst>
          </p:cNvPr>
          <p:cNvGrpSpPr/>
          <p:nvPr/>
        </p:nvGrpSpPr>
        <p:grpSpPr>
          <a:xfrm>
            <a:off x="10894818" y="2648677"/>
            <a:ext cx="516844" cy="392642"/>
            <a:chOff x="10632888" y="3546485"/>
            <a:chExt cx="599259" cy="455253"/>
          </a:xfrm>
          <a:solidFill>
            <a:srgbClr val="FFC000"/>
          </a:solidFill>
        </p:grpSpPr>
        <p:sp>
          <p:nvSpPr>
            <p:cNvPr id="63" name="Freeform 13">
              <a:extLst>
                <a:ext uri="{FF2B5EF4-FFF2-40B4-BE49-F238E27FC236}">
                  <a16:creationId xmlns:a16="http://schemas.microsoft.com/office/drawing/2014/main" id="{FDC64F4F-EF40-48B0-A4B8-55E08CA3C9E3}"/>
                </a:ext>
              </a:extLst>
            </p:cNvPr>
            <p:cNvSpPr>
              <a:spLocks/>
            </p:cNvSpPr>
            <p:nvPr/>
          </p:nvSpPr>
          <p:spPr bwMode="auto">
            <a:xfrm>
              <a:off x="10632888" y="3546485"/>
              <a:ext cx="599259" cy="394862"/>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64" name="Freeform 14">
              <a:extLst>
                <a:ext uri="{FF2B5EF4-FFF2-40B4-BE49-F238E27FC236}">
                  <a16:creationId xmlns:a16="http://schemas.microsoft.com/office/drawing/2014/main" id="{51205F16-5BD6-4EAB-9B07-EDF8B5489119}"/>
                </a:ext>
              </a:extLst>
            </p:cNvPr>
            <p:cNvSpPr>
              <a:spLocks/>
            </p:cNvSpPr>
            <p:nvPr/>
          </p:nvSpPr>
          <p:spPr bwMode="auto">
            <a:xfrm>
              <a:off x="10744378" y="3860052"/>
              <a:ext cx="65036" cy="141686"/>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65" name="Freeform 15">
              <a:extLst>
                <a:ext uri="{FF2B5EF4-FFF2-40B4-BE49-F238E27FC236}">
                  <a16:creationId xmlns:a16="http://schemas.microsoft.com/office/drawing/2014/main" id="{C42BE527-A7BC-4DD0-B28F-37CFC169F9C3}"/>
                </a:ext>
              </a:extLst>
            </p:cNvPr>
            <p:cNvSpPr>
              <a:spLocks/>
            </p:cNvSpPr>
            <p:nvPr/>
          </p:nvSpPr>
          <p:spPr bwMode="auto">
            <a:xfrm>
              <a:off x="10846577" y="3739271"/>
              <a:ext cx="67359" cy="262467"/>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66" name="Freeform 16">
              <a:extLst>
                <a:ext uri="{FF2B5EF4-FFF2-40B4-BE49-F238E27FC236}">
                  <a16:creationId xmlns:a16="http://schemas.microsoft.com/office/drawing/2014/main" id="{83814C9D-58BD-4987-ADBD-18020A1860C8}"/>
                </a:ext>
              </a:extLst>
            </p:cNvPr>
            <p:cNvSpPr>
              <a:spLocks/>
            </p:cNvSpPr>
            <p:nvPr/>
          </p:nvSpPr>
          <p:spPr bwMode="auto">
            <a:xfrm>
              <a:off x="11053298" y="3655653"/>
              <a:ext cx="67359" cy="346085"/>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67" name="Freeform 17">
              <a:extLst>
                <a:ext uri="{FF2B5EF4-FFF2-40B4-BE49-F238E27FC236}">
                  <a16:creationId xmlns:a16="http://schemas.microsoft.com/office/drawing/2014/main" id="{ACF1F78F-3564-4C59-A40D-F2FC64954079}"/>
                </a:ext>
              </a:extLst>
            </p:cNvPr>
            <p:cNvSpPr>
              <a:spLocks/>
            </p:cNvSpPr>
            <p:nvPr/>
          </p:nvSpPr>
          <p:spPr bwMode="auto">
            <a:xfrm>
              <a:off x="10951099" y="3788048"/>
              <a:ext cx="65036" cy="213690"/>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sp>
        <p:nvSpPr>
          <p:cNvPr id="55" name="Rectangle 54">
            <a:extLst>
              <a:ext uri="{FF2B5EF4-FFF2-40B4-BE49-F238E27FC236}">
                <a16:creationId xmlns:a16="http://schemas.microsoft.com/office/drawing/2014/main" id="{E02C4CEC-78D9-47D7-AE9D-09A7BE49F4D2}"/>
              </a:ext>
            </a:extLst>
          </p:cNvPr>
          <p:cNvSpPr/>
          <p:nvPr/>
        </p:nvSpPr>
        <p:spPr>
          <a:xfrm>
            <a:off x="10755311" y="3203728"/>
            <a:ext cx="795859"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effectLst/>
                <a:uLnTx/>
                <a:uFillTx/>
                <a:latin typeface="Segoe UI Semibold"/>
                <a:ea typeface="+mn-ea"/>
                <a:cs typeface="Segoe UI" pitchFamily="34" charset="0"/>
              </a:rPr>
              <a:t>Power BI</a:t>
            </a:r>
          </a:p>
        </p:txBody>
      </p:sp>
      <p:grpSp>
        <p:nvGrpSpPr>
          <p:cNvPr id="56" name="Group 55">
            <a:extLst>
              <a:ext uri="{FF2B5EF4-FFF2-40B4-BE49-F238E27FC236}">
                <a16:creationId xmlns:a16="http://schemas.microsoft.com/office/drawing/2014/main" id="{91CD044D-F764-46BD-8960-5B7A5FB90F4C}"/>
              </a:ext>
              <a:ext uri="{C183D7F6-B498-43B3-948B-1728B52AA6E4}">
                <adec:decorative xmlns:adec="http://schemas.microsoft.com/office/drawing/2017/decorative" val="1"/>
              </a:ext>
            </a:extLst>
          </p:cNvPr>
          <p:cNvGrpSpPr/>
          <p:nvPr/>
        </p:nvGrpSpPr>
        <p:grpSpPr>
          <a:xfrm>
            <a:off x="9810430" y="3019856"/>
            <a:ext cx="578615" cy="101924"/>
            <a:chOff x="9734668" y="3830887"/>
            <a:chExt cx="578615" cy="101924"/>
          </a:xfrm>
        </p:grpSpPr>
        <p:cxnSp>
          <p:nvCxnSpPr>
            <p:cNvPr id="61" name="Straight Connector 60">
              <a:extLst>
                <a:ext uri="{FF2B5EF4-FFF2-40B4-BE49-F238E27FC236}">
                  <a16:creationId xmlns:a16="http://schemas.microsoft.com/office/drawing/2014/main" id="{707103D2-3469-47B2-98F9-1B85900A1D17}"/>
                </a:ext>
              </a:extLst>
            </p:cNvPr>
            <p:cNvCxnSpPr>
              <a:cxnSpLocks/>
            </p:cNvCxnSpPr>
            <p:nvPr/>
          </p:nvCxnSpPr>
          <p:spPr>
            <a:xfrm flipH="1">
              <a:off x="9734668" y="3881849"/>
              <a:ext cx="578615"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62" name="Rectangle 20">
              <a:extLst>
                <a:ext uri="{FF2B5EF4-FFF2-40B4-BE49-F238E27FC236}">
                  <a16:creationId xmlns:a16="http://schemas.microsoft.com/office/drawing/2014/main" id="{20842B5D-9F6E-4386-85C7-7A2E0744A9BF}"/>
                </a:ext>
              </a:extLst>
            </p:cNvPr>
            <p:cNvSpPr/>
            <p:nvPr/>
          </p:nvSpPr>
          <p:spPr bwMode="auto">
            <a:xfrm rot="18900000" flipH="1" flipV="1">
              <a:off x="10196598" y="3830887"/>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grpSp>
      <p:sp>
        <p:nvSpPr>
          <p:cNvPr id="57" name="Title 1">
            <a:extLst>
              <a:ext uri="{FF2B5EF4-FFF2-40B4-BE49-F238E27FC236}">
                <a16:creationId xmlns:a16="http://schemas.microsoft.com/office/drawing/2014/main" id="{CCDC037A-5BC1-4BCF-840B-BFED3A695782}"/>
              </a:ext>
            </a:extLst>
          </p:cNvPr>
          <p:cNvSpPr txBox="1">
            <a:spLocks/>
          </p:cNvSpPr>
          <p:nvPr/>
        </p:nvSpPr>
        <p:spPr>
          <a:xfrm>
            <a:off x="5178934" y="626353"/>
            <a:ext cx="1471365" cy="492443"/>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tx1"/>
                </a:solidFill>
                <a:effectLst/>
                <a:uLnTx/>
                <a:uFillTx/>
                <a:latin typeface="Segoe UI Semibold"/>
                <a:ea typeface="+mn-ea"/>
                <a:cs typeface="Segoe UI" pitchFamily="34" charset="0"/>
              </a:rPr>
              <a:t>Synapse</a:t>
            </a:r>
          </a:p>
        </p:txBody>
      </p:sp>
      <p:sp>
        <p:nvSpPr>
          <p:cNvPr id="70" name="Rectangle 69">
            <a:extLst>
              <a:ext uri="{FF2B5EF4-FFF2-40B4-BE49-F238E27FC236}">
                <a16:creationId xmlns:a16="http://schemas.microsoft.com/office/drawing/2014/main" id="{92BE7153-6C9E-4E71-A2C7-E658384E7CFC}"/>
              </a:ext>
            </a:extLst>
          </p:cNvPr>
          <p:cNvSpPr/>
          <p:nvPr/>
        </p:nvSpPr>
        <p:spPr bwMode="auto">
          <a:xfrm>
            <a:off x="5625037" y="1635527"/>
            <a:ext cx="941926" cy="369332"/>
          </a:xfrm>
          <a:prstGeom prst="rect">
            <a:avLst/>
          </a:prstGeom>
          <a:noFill/>
          <a:ln w="15875">
            <a:solidFill>
              <a:schemeClr val="bg1">
                <a:lumMod val="75000"/>
                <a:lumOff val="25000"/>
                <a:alpha val="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00" normalizeH="0" baseline="0" noProof="0">
                <a:ln>
                  <a:noFill/>
                </a:ln>
                <a:solidFill>
                  <a:schemeClr val="tx1"/>
                </a:solidFill>
                <a:effectLst/>
                <a:uLnTx/>
                <a:uFillTx/>
                <a:latin typeface="Segoe UI"/>
                <a:ea typeface="+mn-ea"/>
                <a:cs typeface="Segoe UI" pitchFamily="34" charset="0"/>
              </a:rPr>
              <a:t>PREVIEW</a:t>
            </a:r>
          </a:p>
        </p:txBody>
      </p:sp>
      <p:sp>
        <p:nvSpPr>
          <p:cNvPr id="74" name="Title 1">
            <a:extLst>
              <a:ext uri="{FF2B5EF4-FFF2-40B4-BE49-F238E27FC236}">
                <a16:creationId xmlns:a16="http://schemas.microsoft.com/office/drawing/2014/main" id="{D49088D8-FD4D-4A5E-B28A-5A8E85DA2219}"/>
              </a:ext>
            </a:extLst>
          </p:cNvPr>
          <p:cNvSpPr txBox="1">
            <a:spLocks/>
          </p:cNvSpPr>
          <p:nvPr/>
        </p:nvSpPr>
        <p:spPr>
          <a:xfrm>
            <a:off x="6772597" y="626353"/>
            <a:ext cx="1613647" cy="492443"/>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tx1"/>
                </a:solidFill>
                <a:effectLst/>
                <a:uLnTx/>
                <a:uFillTx/>
                <a:latin typeface="Segoe UI Semibold"/>
                <a:ea typeface="+mn-ea"/>
                <a:cs typeface="Segoe UI" pitchFamily="34" charset="0"/>
              </a:rPr>
              <a:t>Analytics</a:t>
            </a:r>
          </a:p>
        </p:txBody>
      </p:sp>
      <p:sp>
        <p:nvSpPr>
          <p:cNvPr id="75" name="Title 1">
            <a:extLst>
              <a:ext uri="{FF2B5EF4-FFF2-40B4-BE49-F238E27FC236}">
                <a16:creationId xmlns:a16="http://schemas.microsoft.com/office/drawing/2014/main" id="{BF7CAC36-D8F3-4C0C-9219-DF8E5DAF3E57}"/>
              </a:ext>
            </a:extLst>
          </p:cNvPr>
          <p:cNvSpPr txBox="1">
            <a:spLocks/>
          </p:cNvSpPr>
          <p:nvPr/>
        </p:nvSpPr>
        <p:spPr>
          <a:xfrm>
            <a:off x="4016671" y="626353"/>
            <a:ext cx="1039965" cy="492443"/>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tx1"/>
                </a:solidFill>
                <a:effectLst/>
                <a:uLnTx/>
                <a:uFillTx/>
                <a:latin typeface="Segoe UI Semibold"/>
                <a:ea typeface="+mn-ea"/>
                <a:cs typeface="Segoe UI" pitchFamily="34" charset="0"/>
              </a:rPr>
              <a:t>Azure</a:t>
            </a:r>
          </a:p>
        </p:txBody>
      </p:sp>
      <p:sp>
        <p:nvSpPr>
          <p:cNvPr id="6" name="Text Placeholder 5">
            <a:extLst>
              <a:ext uri="{FF2B5EF4-FFF2-40B4-BE49-F238E27FC236}">
                <a16:creationId xmlns:a16="http://schemas.microsoft.com/office/drawing/2014/main" id="{1EB88C60-631C-41BA-9E79-D14D877D42BD}"/>
              </a:ext>
            </a:extLst>
          </p:cNvPr>
          <p:cNvSpPr>
            <a:spLocks noGrp="1"/>
          </p:cNvSpPr>
          <p:nvPr>
            <p:ph type="body" sz="quarter" idx="10"/>
          </p:nvPr>
        </p:nvSpPr>
        <p:spPr/>
        <p:txBody>
          <a:bodyPr/>
          <a:lstStyle/>
          <a:p>
            <a:r>
              <a:rPr lang="en-US" dirty="0">
                <a:solidFill>
                  <a:schemeClr val="tx1"/>
                </a:solidFill>
              </a:rPr>
              <a:t>Limitless data warehouse with unmatched time to insights</a:t>
            </a:r>
          </a:p>
        </p:txBody>
      </p:sp>
      <p:sp>
        <p:nvSpPr>
          <p:cNvPr id="87" name="Rectangle 86">
            <a:extLst>
              <a:ext uri="{FF2B5EF4-FFF2-40B4-BE49-F238E27FC236}">
                <a16:creationId xmlns:a16="http://schemas.microsoft.com/office/drawing/2014/main" id="{8EC9AC39-73B1-41E4-B717-1E37AC5536B9}"/>
              </a:ext>
            </a:extLst>
          </p:cNvPr>
          <p:cNvSpPr/>
          <p:nvPr/>
        </p:nvSpPr>
        <p:spPr bwMode="auto">
          <a:xfrm>
            <a:off x="2966517" y="4890641"/>
            <a:ext cx="6837564" cy="864076"/>
          </a:xfrm>
          <a:prstGeom prst="rect">
            <a:avLst/>
          </a:prstGeom>
          <a:solidFill>
            <a:schemeClr val="bg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Semibold"/>
                <a:ea typeface="Segoe UI" pitchFamily="34" charset="0"/>
                <a:cs typeface="Segoe UI" pitchFamily="34" charset="0"/>
              </a:rPr>
              <a:t>STORE</a:t>
            </a:r>
          </a:p>
        </p:txBody>
      </p:sp>
      <p:pic>
        <p:nvPicPr>
          <p:cNvPr id="114" name="Graphic 113">
            <a:extLst>
              <a:ext uri="{FF2B5EF4-FFF2-40B4-BE49-F238E27FC236}">
                <a16:creationId xmlns:a16="http://schemas.microsoft.com/office/drawing/2014/main" id="{1DCD1C54-D54B-4A36-8994-1207C6D1C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3036" y="5110646"/>
            <a:ext cx="445863" cy="491319"/>
          </a:xfrm>
          <a:prstGeom prst="rect">
            <a:avLst/>
          </a:prstGeom>
        </p:spPr>
      </p:pic>
      <p:sp>
        <p:nvSpPr>
          <p:cNvPr id="115" name="Rectangle 114">
            <a:extLst>
              <a:ext uri="{FF2B5EF4-FFF2-40B4-BE49-F238E27FC236}">
                <a16:creationId xmlns:a16="http://schemas.microsoft.com/office/drawing/2014/main" id="{9193E60A-9FDF-414F-8CFB-408DB2BEB01A}"/>
              </a:ext>
            </a:extLst>
          </p:cNvPr>
          <p:cNvSpPr/>
          <p:nvPr/>
        </p:nvSpPr>
        <p:spPr bwMode="auto">
          <a:xfrm>
            <a:off x="5307394" y="5266602"/>
            <a:ext cx="2926179" cy="2825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mn-ea"/>
                <a:cs typeface="Segoe UI" pitchFamily="34" charset="0"/>
              </a:rPr>
              <a:t>Azure Data Lake Storage</a:t>
            </a:r>
          </a:p>
        </p:txBody>
      </p:sp>
      <p:pic>
        <p:nvPicPr>
          <p:cNvPr id="95" name="Picture 94" descr="A picture containing clock&#10;&#10;Description automatically generated">
            <a:extLst>
              <a:ext uri="{FF2B5EF4-FFF2-40B4-BE49-F238E27FC236}">
                <a16:creationId xmlns:a16="http://schemas.microsoft.com/office/drawing/2014/main" id="{856632E1-05D7-4F2E-A494-12937465CC36}"/>
              </a:ext>
            </a:extLst>
          </p:cNvPr>
          <p:cNvPicPr>
            <a:picLocks noChangeAspect="1"/>
          </p:cNvPicPr>
          <p:nvPr/>
        </p:nvPicPr>
        <p:blipFill>
          <a:blip r:embed="rId5"/>
          <a:stretch>
            <a:fillRect/>
          </a:stretch>
        </p:blipFill>
        <p:spPr>
          <a:xfrm>
            <a:off x="5318899" y="2767939"/>
            <a:ext cx="283096" cy="283096"/>
          </a:xfrm>
          <a:prstGeom prst="rect">
            <a:avLst/>
          </a:prstGeom>
        </p:spPr>
      </p:pic>
      <p:grpSp>
        <p:nvGrpSpPr>
          <p:cNvPr id="98" name="Group 97">
            <a:extLst>
              <a:ext uri="{FF2B5EF4-FFF2-40B4-BE49-F238E27FC236}">
                <a16:creationId xmlns:a16="http://schemas.microsoft.com/office/drawing/2014/main" id="{64D03040-13B8-4487-A63B-206F10808040}"/>
              </a:ext>
              <a:ext uri="{C183D7F6-B498-43B3-948B-1728B52AA6E4}">
                <adec:decorative xmlns:adec="http://schemas.microsoft.com/office/drawing/2017/decorative" val="1"/>
              </a:ext>
            </a:extLst>
          </p:cNvPr>
          <p:cNvGrpSpPr/>
          <p:nvPr/>
        </p:nvGrpSpPr>
        <p:grpSpPr>
          <a:xfrm flipH="1">
            <a:off x="9810430" y="3943691"/>
            <a:ext cx="578615" cy="101924"/>
            <a:chOff x="9734668" y="3830887"/>
            <a:chExt cx="578615" cy="101924"/>
          </a:xfrm>
        </p:grpSpPr>
        <p:cxnSp>
          <p:nvCxnSpPr>
            <p:cNvPr id="99" name="Straight Connector 98">
              <a:extLst>
                <a:ext uri="{FF2B5EF4-FFF2-40B4-BE49-F238E27FC236}">
                  <a16:creationId xmlns:a16="http://schemas.microsoft.com/office/drawing/2014/main" id="{FA4A025B-A36E-4574-BBE2-11E3E5AA44C2}"/>
                </a:ext>
              </a:extLst>
            </p:cNvPr>
            <p:cNvCxnSpPr>
              <a:cxnSpLocks/>
            </p:cNvCxnSpPr>
            <p:nvPr/>
          </p:nvCxnSpPr>
          <p:spPr>
            <a:xfrm flipH="1">
              <a:off x="9734668" y="3881849"/>
              <a:ext cx="578615"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100" name="Rectangle 20">
              <a:extLst>
                <a:ext uri="{FF2B5EF4-FFF2-40B4-BE49-F238E27FC236}">
                  <a16:creationId xmlns:a16="http://schemas.microsoft.com/office/drawing/2014/main" id="{C543FA79-3903-4EE1-ACA4-E273BB7B2A79}"/>
                </a:ext>
              </a:extLst>
            </p:cNvPr>
            <p:cNvSpPr/>
            <p:nvPr/>
          </p:nvSpPr>
          <p:spPr bwMode="auto">
            <a:xfrm rot="18900000" flipH="1" flipV="1">
              <a:off x="10196598" y="3830887"/>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grpSp>
      <p:sp>
        <p:nvSpPr>
          <p:cNvPr id="101" name="Rectangle 100">
            <a:extLst>
              <a:ext uri="{FF2B5EF4-FFF2-40B4-BE49-F238E27FC236}">
                <a16:creationId xmlns:a16="http://schemas.microsoft.com/office/drawing/2014/main" id="{4B67EADC-5B47-4669-86FE-AF5B4759A0AA}"/>
              </a:ext>
            </a:extLst>
          </p:cNvPr>
          <p:cNvSpPr/>
          <p:nvPr/>
        </p:nvSpPr>
        <p:spPr>
          <a:xfrm>
            <a:off x="10215996" y="4106774"/>
            <a:ext cx="187448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effectLst/>
                <a:uLnTx/>
                <a:uFillTx/>
                <a:latin typeface="Segoe UI Semibold"/>
                <a:ea typeface="+mn-ea"/>
                <a:cs typeface="Segoe UI" pitchFamily="34" charset="0"/>
              </a:rPr>
              <a:t>Azure Machine Learning</a:t>
            </a:r>
          </a:p>
        </p:txBody>
      </p:sp>
      <p:pic>
        <p:nvPicPr>
          <p:cNvPr id="102" name="Picture 101">
            <a:extLst>
              <a:ext uri="{FF2B5EF4-FFF2-40B4-BE49-F238E27FC236}">
                <a16:creationId xmlns:a16="http://schemas.microsoft.com/office/drawing/2014/main" id="{A0E81CAB-9BE0-46BC-9A14-60E6397B997C}"/>
              </a:ext>
            </a:extLst>
          </p:cNvPr>
          <p:cNvPicPr>
            <a:picLocks noChangeAspect="1"/>
          </p:cNvPicPr>
          <p:nvPr/>
        </p:nvPicPr>
        <p:blipFill>
          <a:blip r:embed="rId6">
            <a:clrChange>
              <a:clrFrom>
                <a:srgbClr val="DEDEDE"/>
              </a:clrFrom>
              <a:clrTo>
                <a:srgbClr val="DEDEDE">
                  <a:alpha val="0"/>
                </a:srgbClr>
              </a:clrTo>
            </a:clrChange>
          </a:blip>
          <a:stretch>
            <a:fillRect/>
          </a:stretch>
        </p:blipFill>
        <p:spPr>
          <a:xfrm>
            <a:off x="10839317" y="3478289"/>
            <a:ext cx="627846" cy="745688"/>
          </a:xfrm>
          <a:prstGeom prst="rect">
            <a:avLst/>
          </a:prstGeom>
        </p:spPr>
      </p:pic>
      <p:sp>
        <p:nvSpPr>
          <p:cNvPr id="58" name="Rectangle 57">
            <a:extLst>
              <a:ext uri="{FF2B5EF4-FFF2-40B4-BE49-F238E27FC236}">
                <a16:creationId xmlns:a16="http://schemas.microsoft.com/office/drawing/2014/main" id="{B0A22D3D-3417-4917-9133-42EDC8F1F161}"/>
              </a:ext>
            </a:extLst>
          </p:cNvPr>
          <p:cNvSpPr/>
          <p:nvPr/>
        </p:nvSpPr>
        <p:spPr bwMode="auto">
          <a:xfrm>
            <a:off x="4826106" y="4220099"/>
            <a:ext cx="1585261" cy="4389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Segoe UI Semibold"/>
                <a:ea typeface="+mn-ea"/>
                <a:cs typeface="Segoe UI" pitchFamily="34" charset="0"/>
              </a:rPr>
              <a:t>SQL Provisioned</a:t>
            </a:r>
          </a:p>
        </p:txBody>
      </p:sp>
      <p:grpSp>
        <p:nvGrpSpPr>
          <p:cNvPr id="59" name="Group 58">
            <a:extLst>
              <a:ext uri="{FF2B5EF4-FFF2-40B4-BE49-F238E27FC236}">
                <a16:creationId xmlns:a16="http://schemas.microsoft.com/office/drawing/2014/main" id="{CB1D33AE-463A-4730-AC30-1BABFF7EC12A}"/>
              </a:ext>
              <a:ext uri="{C183D7F6-B498-43B3-948B-1728B52AA6E4}">
                <adec:decorative xmlns:adec="http://schemas.microsoft.com/office/drawing/2017/decorative" val="1"/>
              </a:ext>
            </a:extLst>
          </p:cNvPr>
          <p:cNvGrpSpPr/>
          <p:nvPr/>
        </p:nvGrpSpPr>
        <p:grpSpPr>
          <a:xfrm>
            <a:off x="2666067" y="3126235"/>
            <a:ext cx="382258" cy="77464"/>
            <a:chOff x="9734668" y="3830887"/>
            <a:chExt cx="578615" cy="101924"/>
          </a:xfrm>
        </p:grpSpPr>
        <p:cxnSp>
          <p:nvCxnSpPr>
            <p:cNvPr id="60" name="Straight Connector 59">
              <a:extLst>
                <a:ext uri="{FF2B5EF4-FFF2-40B4-BE49-F238E27FC236}">
                  <a16:creationId xmlns:a16="http://schemas.microsoft.com/office/drawing/2014/main" id="{8E6602D4-D98A-4195-8353-1FC3E949D43E}"/>
                </a:ext>
              </a:extLst>
            </p:cNvPr>
            <p:cNvCxnSpPr>
              <a:cxnSpLocks/>
            </p:cNvCxnSpPr>
            <p:nvPr/>
          </p:nvCxnSpPr>
          <p:spPr>
            <a:xfrm flipH="1">
              <a:off x="9734668" y="3881849"/>
              <a:ext cx="578615" cy="0"/>
            </a:xfrm>
            <a:prstGeom prst="line">
              <a:avLst/>
            </a:pr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76" name="Rectangle 20">
              <a:extLst>
                <a:ext uri="{FF2B5EF4-FFF2-40B4-BE49-F238E27FC236}">
                  <a16:creationId xmlns:a16="http://schemas.microsoft.com/office/drawing/2014/main" id="{26CFA767-FE94-4871-90D4-BE8F7AB94608}"/>
                </a:ext>
              </a:extLst>
            </p:cNvPr>
            <p:cNvSpPr/>
            <p:nvPr/>
          </p:nvSpPr>
          <p:spPr bwMode="auto">
            <a:xfrm rot="18900000" flipH="1" flipV="1">
              <a:off x="10196598" y="3830887"/>
              <a:ext cx="101924" cy="101924"/>
            </a:xfrm>
            <a:custGeom>
              <a:avLst/>
              <a:gdLst>
                <a:gd name="connsiteX0" fmla="*/ 0 w 485775"/>
                <a:gd name="connsiteY0" fmla="*/ 0 h 485775"/>
                <a:gd name="connsiteX1" fmla="*/ 485775 w 485775"/>
                <a:gd name="connsiteY1" fmla="*/ 0 h 485775"/>
                <a:gd name="connsiteX2" fmla="*/ 485775 w 485775"/>
                <a:gd name="connsiteY2" fmla="*/ 485775 h 485775"/>
                <a:gd name="connsiteX3" fmla="*/ 0 w 485775"/>
                <a:gd name="connsiteY3" fmla="*/ 485775 h 485775"/>
                <a:gd name="connsiteX4" fmla="*/ 0 w 485775"/>
                <a:gd name="connsiteY4" fmla="*/ 0 h 485775"/>
                <a:gd name="connsiteX0" fmla="*/ 485775 w 577215"/>
                <a:gd name="connsiteY0" fmla="*/ 485775 h 577215"/>
                <a:gd name="connsiteX1" fmla="*/ 0 w 577215"/>
                <a:gd name="connsiteY1" fmla="*/ 485775 h 577215"/>
                <a:gd name="connsiteX2" fmla="*/ 0 w 577215"/>
                <a:gd name="connsiteY2" fmla="*/ 0 h 577215"/>
                <a:gd name="connsiteX3" fmla="*/ 485775 w 577215"/>
                <a:gd name="connsiteY3" fmla="*/ 0 h 577215"/>
                <a:gd name="connsiteX4" fmla="*/ 577215 w 577215"/>
                <a:gd name="connsiteY4" fmla="*/ 577215 h 577215"/>
                <a:gd name="connsiteX0" fmla="*/ 485775 w 485775"/>
                <a:gd name="connsiteY0" fmla="*/ 485775 h 485775"/>
                <a:gd name="connsiteX1" fmla="*/ 0 w 485775"/>
                <a:gd name="connsiteY1" fmla="*/ 485775 h 485775"/>
                <a:gd name="connsiteX2" fmla="*/ 0 w 485775"/>
                <a:gd name="connsiteY2" fmla="*/ 0 h 485775"/>
                <a:gd name="connsiteX3" fmla="*/ 485775 w 485775"/>
                <a:gd name="connsiteY3" fmla="*/ 0 h 485775"/>
                <a:gd name="connsiteX0" fmla="*/ 0 w 485775"/>
                <a:gd name="connsiteY0" fmla="*/ 485775 h 485775"/>
                <a:gd name="connsiteX1" fmla="*/ 0 w 485775"/>
                <a:gd name="connsiteY1" fmla="*/ 0 h 485775"/>
                <a:gd name="connsiteX2" fmla="*/ 485775 w 485775"/>
                <a:gd name="connsiteY2" fmla="*/ 0 h 485775"/>
              </a:gdLst>
              <a:ahLst/>
              <a:cxnLst>
                <a:cxn ang="0">
                  <a:pos x="connsiteX0" y="connsiteY0"/>
                </a:cxn>
                <a:cxn ang="0">
                  <a:pos x="connsiteX1" y="connsiteY1"/>
                </a:cxn>
                <a:cxn ang="0">
                  <a:pos x="connsiteX2" y="connsiteY2"/>
                </a:cxn>
              </a:cxnLst>
              <a:rect l="l" t="t" r="r" b="b"/>
              <a:pathLst>
                <a:path w="485775" h="485775">
                  <a:moveTo>
                    <a:pt x="0" y="485775"/>
                  </a:moveTo>
                  <a:lnTo>
                    <a:pt x="0" y="0"/>
                  </a:lnTo>
                  <a:lnTo>
                    <a:pt x="485775" y="0"/>
                  </a:lnTo>
                </a:path>
              </a:pathLst>
            </a:custGeom>
            <a:ln w="19050">
              <a:solidFill>
                <a:schemeClr val="tx2"/>
              </a:solidFill>
              <a:miter lim="800000"/>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394200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5C078-3F99-40B6-B1C9-44E7D41011D9}"/>
              </a:ext>
            </a:extLst>
          </p:cNvPr>
          <p:cNvSpPr>
            <a:spLocks noGrp="1"/>
          </p:cNvSpPr>
          <p:nvPr>
            <p:ph type="title"/>
          </p:nvPr>
        </p:nvSpPr>
        <p:spPr/>
        <p:txBody>
          <a:bodyPr/>
          <a:lstStyle/>
          <a:p>
            <a:r>
              <a:rPr lang="en-US">
                <a:solidFill>
                  <a:schemeClr val="tx1"/>
                </a:solidFill>
              </a:rPr>
              <a:t>Azure Synapse Analytics</a:t>
            </a:r>
          </a:p>
        </p:txBody>
      </p:sp>
      <p:sp>
        <p:nvSpPr>
          <p:cNvPr id="96" name="Rectangle 95">
            <a:extLst>
              <a:ext uri="{FF2B5EF4-FFF2-40B4-BE49-F238E27FC236}">
                <a16:creationId xmlns:a16="http://schemas.microsoft.com/office/drawing/2014/main" id="{734D4DAA-A437-41C3-8C8D-B5AB3604C252}"/>
              </a:ext>
            </a:extLst>
          </p:cNvPr>
          <p:cNvSpPr/>
          <p:nvPr/>
        </p:nvSpPr>
        <p:spPr bwMode="auto">
          <a:xfrm>
            <a:off x="3442753" y="2066869"/>
            <a:ext cx="2489218" cy="2900697"/>
          </a:xfrm>
          <a:prstGeom prst="rect">
            <a:avLst/>
          </a:prstGeom>
          <a:solidFill>
            <a:schemeClr val="bg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latin typeface="Segoe UI Semibold"/>
            </a:endParaRPr>
          </a:p>
        </p:txBody>
      </p:sp>
      <p:sp>
        <p:nvSpPr>
          <p:cNvPr id="72" name="Rectangle 71">
            <a:extLst>
              <a:ext uri="{FF2B5EF4-FFF2-40B4-BE49-F238E27FC236}">
                <a16:creationId xmlns:a16="http://schemas.microsoft.com/office/drawing/2014/main" id="{6A07C15C-2546-478D-A954-A9060E1F36E6}"/>
              </a:ext>
            </a:extLst>
          </p:cNvPr>
          <p:cNvSpPr/>
          <p:nvPr/>
        </p:nvSpPr>
        <p:spPr bwMode="auto">
          <a:xfrm>
            <a:off x="3491089" y="3733800"/>
            <a:ext cx="2392547" cy="495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cs typeface="Segoe UI" pitchFamily="34" charset="0"/>
              </a:rPr>
              <a:t>Powerful </a:t>
            </a:r>
            <a:br>
              <a:rPr kumimoji="0" lang="en-US" sz="2000" b="0" i="0" u="none" strike="noStrike" kern="1200" cap="none" spc="0" normalizeH="0" baseline="0" noProof="0">
                <a:ln>
                  <a:noFill/>
                </a:ln>
                <a:solidFill>
                  <a:schemeClr val="tx1"/>
                </a:solidFill>
                <a:effectLst/>
                <a:uLnTx/>
                <a:uFillTx/>
                <a:latin typeface="Segoe UI Semibold"/>
                <a:cs typeface="Segoe UI" pitchFamily="34" charset="0"/>
              </a:rPr>
            </a:br>
            <a:r>
              <a:rPr kumimoji="0" lang="en-US" sz="2000" b="0" i="0" u="none" strike="noStrike" kern="1200" cap="none" spc="0" normalizeH="0" baseline="0" noProof="0">
                <a:ln>
                  <a:noFill/>
                </a:ln>
                <a:solidFill>
                  <a:schemeClr val="tx1"/>
                </a:solidFill>
                <a:effectLst/>
                <a:uLnTx/>
                <a:uFillTx/>
                <a:latin typeface="Segoe UI Semibold"/>
                <a:cs typeface="Segoe UI" pitchFamily="34" charset="0"/>
              </a:rPr>
              <a:t>insights</a:t>
            </a: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09" name="gain insights" descr="gain insights">
            <a:extLst>
              <a:ext uri="{FF2B5EF4-FFF2-40B4-BE49-F238E27FC236}">
                <a16:creationId xmlns:a16="http://schemas.microsoft.com/office/drawing/2014/main" id="{504442C9-6865-40D6-A159-D74B8608DAED}"/>
              </a:ext>
            </a:extLst>
          </p:cNvPr>
          <p:cNvGrpSpPr>
            <a:grpSpLocks noChangeAspect="1"/>
          </p:cNvGrpSpPr>
          <p:nvPr/>
        </p:nvGrpSpPr>
        <p:grpSpPr bwMode="auto">
          <a:xfrm>
            <a:off x="4334462" y="2868194"/>
            <a:ext cx="705800" cy="705798"/>
            <a:chOff x="5212" y="806"/>
            <a:chExt cx="239" cy="239"/>
          </a:xfrm>
        </p:grpSpPr>
        <p:sp>
          <p:nvSpPr>
            <p:cNvPr id="110" name="AutoShape 78">
              <a:extLst>
                <a:ext uri="{FF2B5EF4-FFF2-40B4-BE49-F238E27FC236}">
                  <a16:creationId xmlns:a16="http://schemas.microsoft.com/office/drawing/2014/main" id="{739D376A-1B85-4F58-BC2A-CD6FC0F12415}"/>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1" name="Oval 80">
              <a:extLst>
                <a:ext uri="{FF2B5EF4-FFF2-40B4-BE49-F238E27FC236}">
                  <a16:creationId xmlns:a16="http://schemas.microsoft.com/office/drawing/2014/main" id="{06CF235B-C4FA-4465-91A6-248CB602FC85}"/>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2" name="Oval 81">
              <a:extLst>
                <a:ext uri="{FF2B5EF4-FFF2-40B4-BE49-F238E27FC236}">
                  <a16:creationId xmlns:a16="http://schemas.microsoft.com/office/drawing/2014/main" id="{721F68FA-7B0F-4BF0-8C30-16BB3F176152}"/>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3" name="Oval 82">
              <a:extLst>
                <a:ext uri="{FF2B5EF4-FFF2-40B4-BE49-F238E27FC236}">
                  <a16:creationId xmlns:a16="http://schemas.microsoft.com/office/drawing/2014/main" id="{955C8FC3-C467-4A31-9529-C4E85658479C}"/>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4" name="Oval 83">
              <a:extLst>
                <a:ext uri="{FF2B5EF4-FFF2-40B4-BE49-F238E27FC236}">
                  <a16:creationId xmlns:a16="http://schemas.microsoft.com/office/drawing/2014/main" id="{B4F9F08A-32B9-4172-9CEF-727FAB8FA71D}"/>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5" name="Oval 84">
              <a:extLst>
                <a:ext uri="{FF2B5EF4-FFF2-40B4-BE49-F238E27FC236}">
                  <a16:creationId xmlns:a16="http://schemas.microsoft.com/office/drawing/2014/main" id="{95602CF3-0AF8-4336-9D8A-2577EC4F03D3}"/>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6" name="Oval 85">
              <a:extLst>
                <a:ext uri="{FF2B5EF4-FFF2-40B4-BE49-F238E27FC236}">
                  <a16:creationId xmlns:a16="http://schemas.microsoft.com/office/drawing/2014/main" id="{F427E81F-4816-4AC1-B6ED-92971ADBAEEF}"/>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7" name="Oval 86">
              <a:extLst>
                <a:ext uri="{FF2B5EF4-FFF2-40B4-BE49-F238E27FC236}">
                  <a16:creationId xmlns:a16="http://schemas.microsoft.com/office/drawing/2014/main" id="{471E8DD1-7336-4C8B-9DFB-B04EBF7914B6}"/>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8" name="Oval 87">
              <a:extLst>
                <a:ext uri="{FF2B5EF4-FFF2-40B4-BE49-F238E27FC236}">
                  <a16:creationId xmlns:a16="http://schemas.microsoft.com/office/drawing/2014/main" id="{886A65C2-1C15-4F2B-911F-0F0FE96CA6F9}"/>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9" name="Oval 88">
              <a:extLst>
                <a:ext uri="{FF2B5EF4-FFF2-40B4-BE49-F238E27FC236}">
                  <a16:creationId xmlns:a16="http://schemas.microsoft.com/office/drawing/2014/main" id="{6913B529-A1DD-491A-B209-A8627B3A9B9B}"/>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0" name="Oval 89">
              <a:extLst>
                <a:ext uri="{FF2B5EF4-FFF2-40B4-BE49-F238E27FC236}">
                  <a16:creationId xmlns:a16="http://schemas.microsoft.com/office/drawing/2014/main" id="{4C866ECD-2EB0-483B-96DB-C7E5254A8C47}"/>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1" name="Oval 90">
              <a:extLst>
                <a:ext uri="{FF2B5EF4-FFF2-40B4-BE49-F238E27FC236}">
                  <a16:creationId xmlns:a16="http://schemas.microsoft.com/office/drawing/2014/main" id="{B14DF8B7-47FB-4960-A092-1C308E6103FB}"/>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Oval 91">
              <a:extLst>
                <a:ext uri="{FF2B5EF4-FFF2-40B4-BE49-F238E27FC236}">
                  <a16:creationId xmlns:a16="http://schemas.microsoft.com/office/drawing/2014/main" id="{8ECF10A2-48B1-4195-B998-D4340EA24AE9}"/>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3" name="Oval 92">
              <a:extLst>
                <a:ext uri="{FF2B5EF4-FFF2-40B4-BE49-F238E27FC236}">
                  <a16:creationId xmlns:a16="http://schemas.microsoft.com/office/drawing/2014/main" id="{1B53AE6D-1376-47C8-96EA-6D81AE5F78D0}"/>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4" name="Oval 93">
              <a:extLst>
                <a:ext uri="{FF2B5EF4-FFF2-40B4-BE49-F238E27FC236}">
                  <a16:creationId xmlns:a16="http://schemas.microsoft.com/office/drawing/2014/main" id="{FA9E5377-0ACF-429F-A18B-4CC1E57CAC68}"/>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5" name="Oval 94">
              <a:extLst>
                <a:ext uri="{FF2B5EF4-FFF2-40B4-BE49-F238E27FC236}">
                  <a16:creationId xmlns:a16="http://schemas.microsoft.com/office/drawing/2014/main" id="{D56F4BCD-E854-4709-961A-A42A098B9A58}"/>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6" name="Oval 95">
              <a:extLst>
                <a:ext uri="{FF2B5EF4-FFF2-40B4-BE49-F238E27FC236}">
                  <a16:creationId xmlns:a16="http://schemas.microsoft.com/office/drawing/2014/main" id="{B01F7745-FAC2-4090-9DDE-84A79DB74AF1}"/>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7" name="Oval 96">
              <a:extLst>
                <a:ext uri="{FF2B5EF4-FFF2-40B4-BE49-F238E27FC236}">
                  <a16:creationId xmlns:a16="http://schemas.microsoft.com/office/drawing/2014/main" id="{A7F20EDF-2BE7-422B-B430-FEA056F468F0}"/>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8" name="Oval 97">
              <a:extLst>
                <a:ext uri="{FF2B5EF4-FFF2-40B4-BE49-F238E27FC236}">
                  <a16:creationId xmlns:a16="http://schemas.microsoft.com/office/drawing/2014/main" id="{24597521-058F-4846-8BF3-F5C92E412FB0}"/>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9" name="Freeform 98">
              <a:extLst>
                <a:ext uri="{FF2B5EF4-FFF2-40B4-BE49-F238E27FC236}">
                  <a16:creationId xmlns:a16="http://schemas.microsoft.com/office/drawing/2014/main" id="{5570EE37-E98D-45CF-A9C7-646F92809422}"/>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0" name="Freeform 99">
              <a:extLst>
                <a:ext uri="{FF2B5EF4-FFF2-40B4-BE49-F238E27FC236}">
                  <a16:creationId xmlns:a16="http://schemas.microsoft.com/office/drawing/2014/main" id="{6F389F1E-E80F-427B-B1B1-7B0993349110}"/>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1" name="Freeform 100">
              <a:extLst>
                <a:ext uri="{FF2B5EF4-FFF2-40B4-BE49-F238E27FC236}">
                  <a16:creationId xmlns:a16="http://schemas.microsoft.com/office/drawing/2014/main" id="{CFAC1610-33B1-4EA0-92B7-E9C77A2B9737}"/>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2" name="Freeform 101">
              <a:extLst>
                <a:ext uri="{FF2B5EF4-FFF2-40B4-BE49-F238E27FC236}">
                  <a16:creationId xmlns:a16="http://schemas.microsoft.com/office/drawing/2014/main" id="{4BA986B0-E4CF-4823-BC76-2BF03688EBC7}"/>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98" name="Rectangle 97">
            <a:extLst>
              <a:ext uri="{FF2B5EF4-FFF2-40B4-BE49-F238E27FC236}">
                <a16:creationId xmlns:a16="http://schemas.microsoft.com/office/drawing/2014/main" id="{C3821864-C87B-4EBF-9DF6-25EE78C37984}"/>
              </a:ext>
            </a:extLst>
          </p:cNvPr>
          <p:cNvSpPr/>
          <p:nvPr/>
        </p:nvSpPr>
        <p:spPr bwMode="auto">
          <a:xfrm>
            <a:off x="8860305" y="2066869"/>
            <a:ext cx="2489218" cy="2900697"/>
          </a:xfrm>
          <a:prstGeom prst="rect">
            <a:avLst/>
          </a:prstGeom>
          <a:solidFill>
            <a:schemeClr val="bg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latin typeface="Segoe UI Semibold"/>
            </a:endParaRPr>
          </a:p>
        </p:txBody>
      </p:sp>
      <p:sp>
        <p:nvSpPr>
          <p:cNvPr id="74" name="Rectangle 73">
            <a:extLst>
              <a:ext uri="{FF2B5EF4-FFF2-40B4-BE49-F238E27FC236}">
                <a16:creationId xmlns:a16="http://schemas.microsoft.com/office/drawing/2014/main" id="{489F09D6-067B-4311-8FAA-468ED09AB551}"/>
              </a:ext>
            </a:extLst>
          </p:cNvPr>
          <p:cNvSpPr/>
          <p:nvPr/>
        </p:nvSpPr>
        <p:spPr bwMode="auto">
          <a:xfrm>
            <a:off x="8866161" y="3733800"/>
            <a:ext cx="2477506" cy="495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cs typeface="Segoe UI" pitchFamily="34" charset="0"/>
              </a:rPr>
              <a:t>Unmatched security</a:t>
            </a: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133" name="shield 4" descr="shield, lock">
            <a:extLst>
              <a:ext uri="{FF2B5EF4-FFF2-40B4-BE49-F238E27FC236}">
                <a16:creationId xmlns:a16="http://schemas.microsoft.com/office/drawing/2014/main" id="{96E2ADFC-3C74-44D6-99CE-858AF4910976}"/>
              </a:ext>
            </a:extLst>
          </p:cNvPr>
          <p:cNvGrpSpPr>
            <a:grpSpLocks noChangeAspect="1"/>
          </p:cNvGrpSpPr>
          <p:nvPr/>
        </p:nvGrpSpPr>
        <p:grpSpPr bwMode="auto">
          <a:xfrm>
            <a:off x="9748648" y="2866027"/>
            <a:ext cx="712532" cy="710132"/>
            <a:chOff x="2224" y="3045"/>
            <a:chExt cx="297" cy="296"/>
          </a:xfrm>
        </p:grpSpPr>
        <p:sp>
          <p:nvSpPr>
            <p:cNvPr id="134" name="AutoShape 124">
              <a:extLst>
                <a:ext uri="{FF2B5EF4-FFF2-40B4-BE49-F238E27FC236}">
                  <a16:creationId xmlns:a16="http://schemas.microsoft.com/office/drawing/2014/main" id="{49AC28E5-239D-4D45-BDB0-C00597D14BF7}"/>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6" name="Rectangle 127">
              <a:extLst>
                <a:ext uri="{FF2B5EF4-FFF2-40B4-BE49-F238E27FC236}">
                  <a16:creationId xmlns:a16="http://schemas.microsoft.com/office/drawing/2014/main" id="{AA57F58F-466E-4F9F-A2BB-07A4B3DE99A1}"/>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7" name="Freeform 128">
              <a:extLst>
                <a:ext uri="{FF2B5EF4-FFF2-40B4-BE49-F238E27FC236}">
                  <a16:creationId xmlns:a16="http://schemas.microsoft.com/office/drawing/2014/main" id="{75961B5A-B667-4671-B831-471E5B6B234D}"/>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8" name="Freeform 129">
              <a:extLst>
                <a:ext uri="{FF2B5EF4-FFF2-40B4-BE49-F238E27FC236}">
                  <a16:creationId xmlns:a16="http://schemas.microsoft.com/office/drawing/2014/main" id="{24D4F1CC-2D3A-48D5-8631-E1D59AB77108}"/>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97" name="Rectangle 96">
            <a:extLst>
              <a:ext uri="{FF2B5EF4-FFF2-40B4-BE49-F238E27FC236}">
                <a16:creationId xmlns:a16="http://schemas.microsoft.com/office/drawing/2014/main" id="{EB9A814D-E1A2-4FF0-B27F-6D61E9C2C65D}"/>
              </a:ext>
            </a:extLst>
          </p:cNvPr>
          <p:cNvSpPr/>
          <p:nvPr/>
        </p:nvSpPr>
        <p:spPr bwMode="auto">
          <a:xfrm>
            <a:off x="6155012" y="2066869"/>
            <a:ext cx="2489218" cy="2900697"/>
          </a:xfrm>
          <a:prstGeom prst="rect">
            <a:avLst/>
          </a:prstGeom>
          <a:solidFill>
            <a:schemeClr val="bg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latin typeface="Segoe UI Semibold"/>
            </a:endParaRPr>
          </a:p>
        </p:txBody>
      </p:sp>
      <p:sp>
        <p:nvSpPr>
          <p:cNvPr id="73" name="Rectangle 72">
            <a:extLst>
              <a:ext uri="{FF2B5EF4-FFF2-40B4-BE49-F238E27FC236}">
                <a16:creationId xmlns:a16="http://schemas.microsoft.com/office/drawing/2014/main" id="{FBD4B8BB-A1EF-467B-BF5B-926326059058}"/>
              </a:ext>
            </a:extLst>
          </p:cNvPr>
          <p:cNvSpPr/>
          <p:nvPr/>
        </p:nvSpPr>
        <p:spPr bwMode="auto">
          <a:xfrm>
            <a:off x="6161979" y="3733800"/>
            <a:ext cx="2475285" cy="495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cs typeface="Segoe UI" pitchFamily="34" charset="0"/>
              </a:rPr>
              <a:t>Unified experience</a:t>
            </a:r>
            <a:endParaRPr kumimoji="0" lang="en-US" sz="16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nvGrpSpPr>
          <p:cNvPr id="148" name="decentralized identity" descr="decentralized identity">
            <a:extLst>
              <a:ext uri="{FF2B5EF4-FFF2-40B4-BE49-F238E27FC236}">
                <a16:creationId xmlns:a16="http://schemas.microsoft.com/office/drawing/2014/main" id="{C4268B6B-0225-49AF-871B-0989C8F2C9D0}"/>
              </a:ext>
            </a:extLst>
          </p:cNvPr>
          <p:cNvGrpSpPr/>
          <p:nvPr/>
        </p:nvGrpSpPr>
        <p:grpSpPr>
          <a:xfrm>
            <a:off x="7034441" y="2855913"/>
            <a:ext cx="730361" cy="730361"/>
            <a:chOff x="7273120" y="3025683"/>
            <a:chExt cx="461180" cy="461180"/>
          </a:xfrm>
        </p:grpSpPr>
        <p:sp>
          <p:nvSpPr>
            <p:cNvPr id="149" name="Freeform: Shape 148">
              <a:extLst>
                <a:ext uri="{FF2B5EF4-FFF2-40B4-BE49-F238E27FC236}">
                  <a16:creationId xmlns:a16="http://schemas.microsoft.com/office/drawing/2014/main" id="{00FB9AC2-786A-4A25-9F38-49CC257CF01C}"/>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0" name="Freeform: Shape 149">
              <a:extLst>
                <a:ext uri="{FF2B5EF4-FFF2-40B4-BE49-F238E27FC236}">
                  <a16:creationId xmlns:a16="http://schemas.microsoft.com/office/drawing/2014/main" id="{D24A038D-C8CE-4AE3-9A49-6AD9956517F8}"/>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1" name="Freeform: Shape 150">
              <a:extLst>
                <a:ext uri="{FF2B5EF4-FFF2-40B4-BE49-F238E27FC236}">
                  <a16:creationId xmlns:a16="http://schemas.microsoft.com/office/drawing/2014/main" id="{50CCFFE8-B5C7-4A81-BEB1-24E699B93865}"/>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D056B88-7543-4902-8DE3-BB47BE41F522}"/>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3" name="Freeform: Shape 152">
              <a:extLst>
                <a:ext uri="{FF2B5EF4-FFF2-40B4-BE49-F238E27FC236}">
                  <a16:creationId xmlns:a16="http://schemas.microsoft.com/office/drawing/2014/main" id="{F725AB6B-FBCA-4AE6-9784-AEB111681C23}"/>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6C2261F-24C0-4721-80E1-A884701579DB}"/>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5" name="Freeform: Shape 154">
              <a:extLst>
                <a:ext uri="{FF2B5EF4-FFF2-40B4-BE49-F238E27FC236}">
                  <a16:creationId xmlns:a16="http://schemas.microsoft.com/office/drawing/2014/main" id="{7B3C95E2-A878-48C4-9C28-13A0A9BD34F1}"/>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6" name="Freeform: Shape 155">
              <a:extLst>
                <a:ext uri="{FF2B5EF4-FFF2-40B4-BE49-F238E27FC236}">
                  <a16:creationId xmlns:a16="http://schemas.microsoft.com/office/drawing/2014/main" id="{F075DC78-3F2B-41FA-A3AB-D620FC9E05B9}"/>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57" name="Freeform: Shape 156">
              <a:extLst>
                <a:ext uri="{FF2B5EF4-FFF2-40B4-BE49-F238E27FC236}">
                  <a16:creationId xmlns:a16="http://schemas.microsoft.com/office/drawing/2014/main" id="{670829DD-0039-42E2-B778-F0422F221FDF}"/>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95" name="Rectangle 94">
            <a:extLst>
              <a:ext uri="{FF2B5EF4-FFF2-40B4-BE49-F238E27FC236}">
                <a16:creationId xmlns:a16="http://schemas.microsoft.com/office/drawing/2014/main" id="{9721ABE5-34DB-4A9F-A178-6FAD614324EA}"/>
              </a:ext>
            </a:extLst>
          </p:cNvPr>
          <p:cNvSpPr/>
          <p:nvPr/>
        </p:nvSpPr>
        <p:spPr bwMode="auto">
          <a:xfrm>
            <a:off x="730494" y="2066869"/>
            <a:ext cx="2489218" cy="2900697"/>
          </a:xfrm>
          <a:prstGeom prst="rect">
            <a:avLst/>
          </a:prstGeom>
          <a:solidFill>
            <a:schemeClr val="bg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latin typeface="Segoe UI Semibold"/>
            </a:endParaRPr>
          </a:p>
        </p:txBody>
      </p:sp>
      <p:grpSp>
        <p:nvGrpSpPr>
          <p:cNvPr id="75" name="quick setup 1" descr="quick setup">
            <a:extLst>
              <a:ext uri="{FF2B5EF4-FFF2-40B4-BE49-F238E27FC236}">
                <a16:creationId xmlns:a16="http://schemas.microsoft.com/office/drawing/2014/main" id="{6D56052A-28A4-4DEE-A8FF-0B396CBD40E1}"/>
              </a:ext>
            </a:extLst>
          </p:cNvPr>
          <p:cNvGrpSpPr>
            <a:grpSpLocks noChangeAspect="1"/>
          </p:cNvGrpSpPr>
          <p:nvPr/>
        </p:nvGrpSpPr>
        <p:grpSpPr bwMode="auto">
          <a:xfrm>
            <a:off x="1634962" y="2915734"/>
            <a:ext cx="916082" cy="610718"/>
            <a:chOff x="3313" y="784"/>
            <a:chExt cx="324" cy="216"/>
          </a:xfrm>
        </p:grpSpPr>
        <p:sp>
          <p:nvSpPr>
            <p:cNvPr id="76" name="AutoShape 46">
              <a:extLst>
                <a:ext uri="{FF2B5EF4-FFF2-40B4-BE49-F238E27FC236}">
                  <a16:creationId xmlns:a16="http://schemas.microsoft.com/office/drawing/2014/main" id="{17EE29DD-9696-48D2-9B06-9212F14AA8BA}"/>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7" name="Freeform 48">
              <a:extLst>
                <a:ext uri="{FF2B5EF4-FFF2-40B4-BE49-F238E27FC236}">
                  <a16:creationId xmlns:a16="http://schemas.microsoft.com/office/drawing/2014/main" id="{048E9EE9-C42F-4223-B8A9-0E5733F9B618}"/>
                </a:ext>
              </a:extLst>
            </p:cNvPr>
            <p:cNvSpPr>
              <a:spLocks noEditPoints="1"/>
            </p:cNvSpPr>
            <p:nvPr/>
          </p:nvSpPr>
          <p:spPr bwMode="auto">
            <a:xfrm>
              <a:off x="3313"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6" name="Rectangle 49">
              <a:extLst>
                <a:ext uri="{FF2B5EF4-FFF2-40B4-BE49-F238E27FC236}">
                  <a16:creationId xmlns:a16="http://schemas.microsoft.com/office/drawing/2014/main" id="{C70A9C75-A1D9-40ED-B612-F82404873298}"/>
                </a:ext>
              </a:extLst>
            </p:cNvPr>
            <p:cNvSpPr>
              <a:spLocks noChangeArrowheads="1"/>
            </p:cNvSpPr>
            <p:nvPr/>
          </p:nvSpPr>
          <p:spPr bwMode="auto">
            <a:xfrm>
              <a:off x="3313"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7" name="Freeform 50">
              <a:extLst>
                <a:ext uri="{FF2B5EF4-FFF2-40B4-BE49-F238E27FC236}">
                  <a16:creationId xmlns:a16="http://schemas.microsoft.com/office/drawing/2014/main" id="{7E410A84-E8AA-4F46-97C4-9395A1C629DA}"/>
                </a:ext>
              </a:extLst>
            </p:cNvPr>
            <p:cNvSpPr>
              <a:spLocks/>
            </p:cNvSpPr>
            <p:nvPr/>
          </p:nvSpPr>
          <p:spPr bwMode="auto">
            <a:xfrm>
              <a:off x="3449"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8" name="Freeform 51">
              <a:extLst>
                <a:ext uri="{FF2B5EF4-FFF2-40B4-BE49-F238E27FC236}">
                  <a16:creationId xmlns:a16="http://schemas.microsoft.com/office/drawing/2014/main" id="{A013734E-8CD3-4B7E-AA62-30B93F8C2428}"/>
                </a:ext>
              </a:extLst>
            </p:cNvPr>
            <p:cNvSpPr>
              <a:spLocks/>
            </p:cNvSpPr>
            <p:nvPr/>
          </p:nvSpPr>
          <p:spPr bwMode="auto">
            <a:xfrm>
              <a:off x="3360"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71" name="Rectangle 70">
            <a:extLst>
              <a:ext uri="{FF2B5EF4-FFF2-40B4-BE49-F238E27FC236}">
                <a16:creationId xmlns:a16="http://schemas.microsoft.com/office/drawing/2014/main" id="{3F75CABE-20FC-4907-90CD-D31D8B0ED866}"/>
              </a:ext>
            </a:extLst>
          </p:cNvPr>
          <p:cNvSpPr/>
          <p:nvPr/>
        </p:nvSpPr>
        <p:spPr bwMode="auto">
          <a:xfrm>
            <a:off x="753244" y="3733800"/>
            <a:ext cx="2443719" cy="495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Limitless</a:t>
            </a:r>
            <a:b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scale</a:t>
            </a: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170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the Microsoft Learn website">
            <a:extLst>
              <a:ext uri="{FF2B5EF4-FFF2-40B4-BE49-F238E27FC236}">
                <a16:creationId xmlns:a16="http://schemas.microsoft.com/office/drawing/2014/main" id="{B6A36FC0-9D93-7D49-95C7-D65553E5CB1A}"/>
              </a:ext>
            </a:extLst>
          </p:cNvPr>
          <p:cNvPicPr>
            <a:picLocks noChangeAspect="1"/>
          </p:cNvPicPr>
          <p:nvPr/>
        </p:nvPicPr>
        <p:blipFill>
          <a:blip r:embed="rId3">
            <a:alphaModFix amt="85000"/>
          </a:blip>
          <a:stretch>
            <a:fillRect/>
          </a:stretch>
        </p:blipFill>
        <p:spPr>
          <a:xfrm>
            <a:off x="4778925" y="1017917"/>
            <a:ext cx="7146375" cy="4822166"/>
          </a:xfrm>
          <a:prstGeom prst="rect">
            <a:avLst/>
          </a:prstGeom>
          <a:ln>
            <a:solidFill>
              <a:schemeClr val="accent5">
                <a:lumMod val="60000"/>
                <a:lumOff val="40000"/>
              </a:schemeClr>
            </a:solidFill>
          </a:ln>
        </p:spPr>
      </p:pic>
      <p:sp>
        <p:nvSpPr>
          <p:cNvPr id="11" name="TextBox 10">
            <a:extLst>
              <a:ext uri="{FF2B5EF4-FFF2-40B4-BE49-F238E27FC236}">
                <a16:creationId xmlns:a16="http://schemas.microsoft.com/office/drawing/2014/main" id="{7890CE0F-8A76-4109-81A0-4BECFC436410}"/>
              </a:ext>
            </a:extLst>
          </p:cNvPr>
          <p:cNvSpPr txBox="1"/>
          <p:nvPr/>
        </p:nvSpPr>
        <p:spPr>
          <a:xfrm>
            <a:off x="584200" y="4740610"/>
            <a:ext cx="3872214" cy="307777"/>
          </a:xfrm>
          <a:prstGeom prst="rect">
            <a:avLst/>
          </a:prstGeom>
          <a:noFill/>
        </p:spPr>
        <p:txBody>
          <a:bodyPr wrap="none" lIns="0" tIns="0" rIns="0" bIns="0" rtlCol="0" anchor="t">
            <a:spAutoFit/>
          </a:bodyPr>
          <a:lstStyle/>
          <a:p>
            <a:pPr algn="l"/>
            <a:r>
              <a:rPr lang="en-US" sz="2000" dirty="0">
                <a:solidFill>
                  <a:schemeClr val="accent3"/>
                </a:solidFill>
              </a:rPr>
              <a:t>aka.ms/DATA10MSLearnCollection</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1354217"/>
          </a:xfrm>
        </p:spPr>
        <p:txBody>
          <a:bodyPr vert="horz" wrap="square" lIns="0" tIns="0" rIns="0" bIns="0" rtlCol="0" anchor="t">
            <a:spAutoFit/>
          </a:bodyPr>
          <a:lstStyle/>
          <a:p>
            <a:pPr lvl="0"/>
            <a:r>
              <a:rPr lang="en-US" dirty="0"/>
              <a:t>Complete interactive learning exercises, watch videos, and practice and apply your new skills.</a:t>
            </a: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dirty="0"/>
              <a:t>/MS Learn </a:t>
            </a:r>
            <a:r>
              <a:rPr lang="en-US" dirty="0">
                <a:cs typeface="Segoe UI Semibold"/>
              </a:rPr>
              <a:t>alert</a:t>
            </a:r>
            <a:endParaRPr lang="en-US" dirty="0"/>
          </a:p>
        </p:txBody>
      </p:sp>
    </p:spTree>
    <p:extLst>
      <p:ext uri="{BB962C8B-B14F-4D97-AF65-F5344CB8AC3E}">
        <p14:creationId xmlns:p14="http://schemas.microsoft.com/office/powerpoint/2010/main" val="18161733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97F453-0F38-4C63-8325-D9FDF918C70B}"/>
              </a:ext>
              <a:ext uri="{C183D7F6-B498-43B3-948B-1728B52AA6E4}">
                <adec:decorative xmlns:adec="http://schemas.microsoft.com/office/drawing/2017/decorative" val="1"/>
              </a:ext>
            </a:extLst>
          </p:cNvPr>
          <p:cNvPicPr>
            <a:picLocks noChangeAspect="1"/>
          </p:cNvPicPr>
          <p:nvPr/>
        </p:nvPicPr>
        <p:blipFill rotWithShape="1">
          <a:blip r:embed="rId4"/>
          <a:srcRect r="19082"/>
          <a:stretch/>
        </p:blipFill>
        <p:spPr>
          <a:xfrm>
            <a:off x="5765266" y="0"/>
            <a:ext cx="8318616" cy="6858000"/>
          </a:xfrm>
          <a:prstGeom prst="parallelogram">
            <a:avLst>
              <a:gd name="adj" fmla="val 26905"/>
            </a:avLst>
          </a:prstGeom>
        </p:spPr>
      </p:pic>
      <p:sp>
        <p:nvSpPr>
          <p:cNvPr id="18" name="Parallelogram 17">
            <a:extLst>
              <a:ext uri="{FF2B5EF4-FFF2-40B4-BE49-F238E27FC236}">
                <a16:creationId xmlns:a16="http://schemas.microsoft.com/office/drawing/2014/main" id="{33B6E14F-CBD4-446B-98A8-35D782181825}"/>
              </a:ext>
              <a:ext uri="{C183D7F6-B498-43B3-948B-1728B52AA6E4}">
                <adec:decorative xmlns:adec="http://schemas.microsoft.com/office/drawing/2017/decorative" val="1"/>
              </a:ext>
            </a:extLst>
          </p:cNvPr>
          <p:cNvSpPr/>
          <p:nvPr/>
        </p:nvSpPr>
        <p:spPr bwMode="auto">
          <a:xfrm>
            <a:off x="2267426" y="0"/>
            <a:ext cx="3896975" cy="6858000"/>
          </a:xfrm>
          <a:prstGeom prst="parallelogram">
            <a:avLst>
              <a:gd name="adj" fmla="val 4794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Parallelogram 26">
            <a:extLst>
              <a:ext uri="{FF2B5EF4-FFF2-40B4-BE49-F238E27FC236}">
                <a16:creationId xmlns:a16="http://schemas.microsoft.com/office/drawing/2014/main" id="{C2B99EF2-1709-824A-AFD0-DFB41E29AFF3}"/>
              </a:ext>
              <a:ext uri="{C183D7F6-B498-43B3-948B-1728B52AA6E4}">
                <adec:decorative xmlns:adec="http://schemas.microsoft.com/office/drawing/2017/decorative" val="1"/>
              </a:ext>
            </a:extLst>
          </p:cNvPr>
          <p:cNvSpPr/>
          <p:nvPr/>
        </p:nvSpPr>
        <p:spPr bwMode="auto">
          <a:xfrm>
            <a:off x="5655826" y="0"/>
            <a:ext cx="8361086" cy="6858000"/>
          </a:xfrm>
          <a:prstGeom prst="parallelogram">
            <a:avLst>
              <a:gd name="adj" fmla="val 27456"/>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idx="4294967295"/>
          </p:nvPr>
        </p:nvSpPr>
        <p:spPr>
          <a:xfrm>
            <a:off x="7422996" y="5186558"/>
            <a:ext cx="5830887" cy="554038"/>
          </a:xfrm>
        </p:spPr>
        <p:txBody>
          <a:bodyPr/>
          <a:lstStyle/>
          <a:p>
            <a:r>
              <a:rPr lang="en-US" dirty="0">
                <a:solidFill>
                  <a:schemeClr val="bg1"/>
                </a:solidFill>
              </a:rPr>
              <a:t>Get Certified</a:t>
            </a:r>
          </a:p>
        </p:txBody>
      </p:sp>
      <p:pic>
        <p:nvPicPr>
          <p:cNvPr id="4" name="Picture 3" descr="A blue and white sign&#10;&#10;Description automatically generated">
            <a:extLst>
              <a:ext uri="{FF2B5EF4-FFF2-40B4-BE49-F238E27FC236}">
                <a16:creationId xmlns:a16="http://schemas.microsoft.com/office/drawing/2014/main" id="{599EC0B9-ED5D-4740-938F-422D7D9DCEEE}"/>
              </a:ext>
            </a:extLst>
          </p:cNvPr>
          <p:cNvPicPr>
            <a:picLocks noChangeAspect="1"/>
          </p:cNvPicPr>
          <p:nvPr/>
        </p:nvPicPr>
        <p:blipFill>
          <a:blip r:embed="rId5"/>
          <a:stretch>
            <a:fillRect/>
          </a:stretch>
        </p:blipFill>
        <p:spPr>
          <a:xfrm>
            <a:off x="10984658" y="5186558"/>
            <a:ext cx="1004035" cy="1004035"/>
          </a:xfrm>
          <a:prstGeom prst="rect">
            <a:avLst/>
          </a:prstGeom>
        </p:spPr>
      </p:pic>
      <p:sp>
        <p:nvSpPr>
          <p:cNvPr id="17" name="TextBox 16">
            <a:extLst>
              <a:ext uri="{FF2B5EF4-FFF2-40B4-BE49-F238E27FC236}">
                <a16:creationId xmlns:a16="http://schemas.microsoft.com/office/drawing/2014/main" id="{7E66A6AA-9ED3-4CF5-B120-F49739C29BEB}"/>
              </a:ext>
            </a:extLst>
          </p:cNvPr>
          <p:cNvSpPr txBox="1"/>
          <p:nvPr/>
        </p:nvSpPr>
        <p:spPr>
          <a:xfrm>
            <a:off x="7481989" y="5688575"/>
            <a:ext cx="2981394" cy="307777"/>
          </a:xfrm>
          <a:prstGeom prst="rect">
            <a:avLst/>
          </a:prstGeom>
          <a:noFill/>
        </p:spPr>
        <p:txBody>
          <a:bodyPr wrap="none" lIns="0" tIns="0" rIns="0" bIns="0" rtlCol="0">
            <a:spAutoFit/>
          </a:bodyPr>
          <a:lstStyle/>
          <a:p>
            <a:pPr algn="l"/>
            <a:r>
              <a:rPr lang="en-US" sz="2000" dirty="0">
                <a:solidFill>
                  <a:schemeClr val="bg1"/>
                </a:solidFill>
              </a:rPr>
              <a:t>aka.ms/azuredataengineer</a:t>
            </a:r>
          </a:p>
        </p:txBody>
      </p:sp>
      <p:sp>
        <p:nvSpPr>
          <p:cNvPr id="19" name="Title 1">
            <a:extLst>
              <a:ext uri="{FF2B5EF4-FFF2-40B4-BE49-F238E27FC236}">
                <a16:creationId xmlns:a16="http://schemas.microsoft.com/office/drawing/2014/main" id="{40D202CC-5499-4DB4-B52E-28C894D785C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Resources</a:t>
            </a:r>
          </a:p>
        </p:txBody>
      </p:sp>
      <p:sp>
        <p:nvSpPr>
          <p:cNvPr id="32" name="Text Placeholder 2">
            <a:extLst>
              <a:ext uri="{FF2B5EF4-FFF2-40B4-BE49-F238E27FC236}">
                <a16:creationId xmlns:a16="http://schemas.microsoft.com/office/drawing/2014/main" id="{EE70403C-A1A6-4DE0-826B-585573BEB2C8}"/>
              </a:ext>
            </a:extLst>
          </p:cNvPr>
          <p:cNvSpPr txBox="1">
            <a:spLocks/>
          </p:cNvSpPr>
          <p:nvPr/>
        </p:nvSpPr>
        <p:spPr>
          <a:xfrm>
            <a:off x="1061400" y="3161630"/>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Session Code on GitHub</a:t>
            </a:r>
          </a:p>
        </p:txBody>
      </p:sp>
      <p:sp>
        <p:nvSpPr>
          <p:cNvPr id="33" name="browser_3" title="Icon of a browser window with an arrow pointing from the outside to the center">
            <a:extLst>
              <a:ext uri="{FF2B5EF4-FFF2-40B4-BE49-F238E27FC236}">
                <a16:creationId xmlns:a16="http://schemas.microsoft.com/office/drawing/2014/main" id="{CAF1AE8C-AD8C-45CE-99EE-575B4F947166}"/>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 name="browser_3" title="Icon of a browser window with an arrow pointing from the outside to the center">
            <a:extLst>
              <a:ext uri="{FF2B5EF4-FFF2-40B4-BE49-F238E27FC236}">
                <a16:creationId xmlns:a16="http://schemas.microsoft.com/office/drawing/2014/main" id="{8E274F6D-C898-48FC-9DCE-97D8423A4008}"/>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 Placeholder 2">
            <a:extLst>
              <a:ext uri="{FF2B5EF4-FFF2-40B4-BE49-F238E27FC236}">
                <a16:creationId xmlns:a16="http://schemas.microsoft.com/office/drawing/2014/main" id="{5BFF4EEA-56D5-4726-94AF-3AD71F03D09D}"/>
              </a:ext>
            </a:extLst>
          </p:cNvPr>
          <p:cNvSpPr txBox="1">
            <a:spLocks/>
          </p:cNvSpPr>
          <p:nvPr/>
        </p:nvSpPr>
        <p:spPr>
          <a:xfrm>
            <a:off x="1043679" y="1946665"/>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Session Resources </a:t>
            </a:r>
          </a:p>
        </p:txBody>
      </p:sp>
      <p:sp>
        <p:nvSpPr>
          <p:cNvPr id="36" name="browser_3" title="Icon of a browser window with an arrow pointing from the outside to the center">
            <a:extLst>
              <a:ext uri="{FF2B5EF4-FFF2-40B4-BE49-F238E27FC236}">
                <a16:creationId xmlns:a16="http://schemas.microsoft.com/office/drawing/2014/main" id="{FDD79E8B-3AE7-4390-8037-7E8BD4734D93}"/>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8D60A7C5-71EB-43A1-A8A4-1BE88D22F84B}"/>
              </a:ext>
            </a:extLst>
          </p:cNvPr>
          <p:cNvSpPr txBox="1"/>
          <p:nvPr/>
        </p:nvSpPr>
        <p:spPr>
          <a:xfrm>
            <a:off x="1340433" y="4945057"/>
            <a:ext cx="305096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kumimoji="0" lang="en-US" sz="2000" b="0" i="0" u="none" strike="noStrike" kern="1200" cap="none" spc="0" normalizeH="0" baseline="0" noProof="0" err="1">
                <a:ln>
                  <a:noFill/>
                </a:ln>
                <a:solidFill>
                  <a:srgbClr val="D83B01"/>
                </a:solidFill>
                <a:effectLst/>
                <a:uLnTx/>
                <a:uFillTx/>
                <a:latin typeface="Segoe UI"/>
                <a:ea typeface="+mn-ea"/>
                <a:cs typeface="+mn-cs"/>
              </a:rPr>
              <a:t>mymsignitethetour</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
        <p:nvSpPr>
          <p:cNvPr id="38" name="Text Placeholder 2">
            <a:extLst>
              <a:ext uri="{FF2B5EF4-FFF2-40B4-BE49-F238E27FC236}">
                <a16:creationId xmlns:a16="http://schemas.microsoft.com/office/drawing/2014/main" id="{BCA06588-D42A-41A8-B87B-1BB9F1827816}"/>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a:rPr>
              <a:t>All Event Resources </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39" name="TextBox 38">
            <a:extLst>
              <a:ext uri="{FF2B5EF4-FFF2-40B4-BE49-F238E27FC236}">
                <a16:creationId xmlns:a16="http://schemas.microsoft.com/office/drawing/2014/main" id="{E0FAE854-0A14-4C6C-BCD2-AF6D4CE602D3}"/>
              </a:ext>
            </a:extLst>
          </p:cNvPr>
          <p:cNvSpPr txBox="1"/>
          <p:nvPr/>
        </p:nvSpPr>
        <p:spPr>
          <a:xfrm>
            <a:off x="1349295" y="3709556"/>
            <a:ext cx="2274341"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lang="en-US" sz="2000" dirty="0">
                <a:solidFill>
                  <a:srgbClr val="D83B01"/>
                </a:solidFill>
                <a:latin typeface="Segoe UI"/>
              </a:rPr>
              <a:t>DATA</a:t>
            </a:r>
            <a:r>
              <a:rPr kumimoji="0" lang="en-US" sz="2000" b="0" i="0" u="none" strike="noStrike" kern="1200" cap="none" spc="0" normalizeH="0" baseline="0" noProof="0" dirty="0">
                <a:ln>
                  <a:noFill/>
                </a:ln>
                <a:solidFill>
                  <a:srgbClr val="D83B01"/>
                </a:solidFill>
                <a:effectLst/>
                <a:uLnTx/>
                <a:uFillTx/>
                <a:latin typeface="Segoe UI"/>
                <a:ea typeface="+mn-ea"/>
                <a:cs typeface="+mn-cs"/>
              </a:rPr>
              <a:t>10repo</a:t>
            </a:r>
          </a:p>
        </p:txBody>
      </p:sp>
      <p:sp>
        <p:nvSpPr>
          <p:cNvPr id="40" name="TextBox 39">
            <a:extLst>
              <a:ext uri="{FF2B5EF4-FFF2-40B4-BE49-F238E27FC236}">
                <a16:creationId xmlns:a16="http://schemas.microsoft.com/office/drawing/2014/main" id="{E6DD4EB5-AE18-435B-8BE3-742B37D76712}"/>
              </a:ext>
            </a:extLst>
          </p:cNvPr>
          <p:cNvSpPr txBox="1"/>
          <p:nvPr/>
        </p:nvSpPr>
        <p:spPr>
          <a:xfrm>
            <a:off x="1331573" y="2428685"/>
            <a:ext cx="1751954"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lang="en-US" sz="2000" dirty="0">
                <a:solidFill>
                  <a:srgbClr val="D83B01"/>
                </a:solidFill>
                <a:latin typeface="Segoe UI"/>
              </a:rPr>
              <a:t>DATA10</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41" name="Text Placeholder 4">
            <a:extLst>
              <a:ext uri="{FF2B5EF4-FFF2-40B4-BE49-F238E27FC236}">
                <a16:creationId xmlns:a16="http://schemas.microsoft.com/office/drawing/2014/main" id="{661759AA-69EB-4551-8F56-54CF0565AB71}"/>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23250104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672003"/>
            <a:ext cx="5510213" cy="861774"/>
          </a:xfrm>
        </p:spPr>
        <p:txBody>
          <a:bodyPr/>
          <a:lstStyle/>
          <a:p>
            <a:r>
              <a:rPr lang="en-GB" sz="2800" dirty="0"/>
              <a:t>Designing a modern data warehouse solution</a:t>
            </a:r>
            <a:endParaRPr lang="en-US" sz="2800"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15553"/>
          </a:xfrm>
        </p:spPr>
        <p:txBody>
          <a:bodyPr/>
          <a:lstStyle/>
          <a:p>
            <a:r>
              <a:rPr lang="en-US" sz="2000" dirty="0"/>
              <a:t>Speaker name</a:t>
            </a:r>
          </a:p>
          <a:p>
            <a:r>
              <a:rPr lang="en-US" sz="2000" dirty="0"/>
              <a:t>Title</a:t>
            </a:r>
          </a:p>
        </p:txBody>
      </p:sp>
    </p:spTree>
    <p:extLst>
      <p:ext uri="{BB962C8B-B14F-4D97-AF65-F5344CB8AC3E}">
        <p14:creationId xmlns:p14="http://schemas.microsoft.com/office/powerpoint/2010/main" val="22918280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1D44178-E1C9-4234-BC49-1D60805D2546}"/>
              </a:ext>
            </a:extLst>
          </p:cNvPr>
          <p:cNvSpPr txBox="1"/>
          <p:nvPr/>
        </p:nvSpPr>
        <p:spPr>
          <a:xfrm>
            <a:off x="1340433" y="4945057"/>
            <a:ext cx="305096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aka.ms/mymsignitethetour</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a:rPr>
              <a:t>All Event Session Resources </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254DACFE-C545-5348-8141-1CFDBEE2B167}"/>
              </a:ext>
            </a:extLst>
          </p:cNvPr>
          <p:cNvSpPr txBox="1"/>
          <p:nvPr/>
        </p:nvSpPr>
        <p:spPr>
          <a:xfrm>
            <a:off x="1349295" y="3709556"/>
            <a:ext cx="2157770"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aka.ms/DATA10Repo</a:t>
            </a: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a:rPr>
              <a:t>Session Code on GitHub</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4E3FEB7D-0874-D445-BFEC-44AA42A6BF2D}"/>
              </a:ext>
            </a:extLst>
          </p:cNvPr>
          <p:cNvSpPr txBox="1"/>
          <p:nvPr/>
        </p:nvSpPr>
        <p:spPr>
          <a:xfrm>
            <a:off x="1331573" y="2428685"/>
            <a:ext cx="162525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aka.ms/DATA10</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a:rPr>
              <a:t>Session Resources Hub</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dirty="0"/>
              <a:t>Resources</a:t>
            </a:r>
          </a:p>
        </p:txBody>
      </p:sp>
    </p:spTree>
    <p:custDataLst>
      <p:tags r:id="rId1"/>
    </p:custDataLst>
    <p:extLst>
      <p:ext uri="{BB962C8B-B14F-4D97-AF65-F5344CB8AC3E}">
        <p14:creationId xmlns:p14="http://schemas.microsoft.com/office/powerpoint/2010/main" val="11775449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124946"/>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gradFill>
                  <a:gsLst>
                    <a:gs pos="1250">
                      <a:srgbClr val="000000"/>
                    </a:gs>
                    <a:gs pos="100000">
                      <a:srgbClr val="000000"/>
                    </a:gs>
                  </a:gsLst>
                  <a:lin ang="5400000" scaled="0"/>
                </a:gradFill>
                <a:latin typeface="Segoe UI"/>
                <a:cs typeface="Segoe UI Semilight"/>
              </a:rPr>
              <a:t>Advanced Analytics Patterns</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119547"/>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2850966"/>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a:rPr>
              <a:t>Building the Modern Datawarehouse</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2884046"/>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608574"/>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a:rPr>
              <a:t>Why </a:t>
            </a:r>
            <a:r>
              <a:rPr lang="en-US" dirty="0">
                <a:gradFill>
                  <a:gsLst>
                    <a:gs pos="1250">
                      <a:srgbClr val="000000"/>
                    </a:gs>
                    <a:gs pos="100000">
                      <a:srgbClr val="000000"/>
                    </a:gs>
                  </a:gsLst>
                  <a:lin ang="5400000" scaled="0"/>
                </a:gradFill>
                <a:latin typeface="Segoe UI"/>
                <a:cs typeface="Segoe UI Semilight"/>
              </a:rPr>
              <a:t>Modern Data Warehousing?</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603175"/>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dirty="0"/>
              <a:t>Agenda</a:t>
            </a:r>
          </a:p>
        </p:txBody>
      </p:sp>
      <p:sp>
        <p:nvSpPr>
          <p:cNvPr id="9" name="Text Placeholder 2">
            <a:extLst>
              <a:ext uri="{FF2B5EF4-FFF2-40B4-BE49-F238E27FC236}">
                <a16:creationId xmlns:a16="http://schemas.microsoft.com/office/drawing/2014/main" id="{D3F3EB0D-BB5B-409D-8F2C-489133A9F573}"/>
              </a:ext>
            </a:extLst>
          </p:cNvPr>
          <p:cNvSpPr txBox="1">
            <a:spLocks/>
          </p:cNvSpPr>
          <p:nvPr/>
        </p:nvSpPr>
        <p:spPr>
          <a:xfrm>
            <a:off x="1061401" y="5404325"/>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gradFill>
                  <a:gsLst>
                    <a:gs pos="1250">
                      <a:srgbClr val="000000"/>
                    </a:gs>
                    <a:gs pos="100000">
                      <a:srgbClr val="000000"/>
                    </a:gs>
                  </a:gsLst>
                  <a:lin ang="5400000" scaled="0"/>
                </a:gradFill>
                <a:latin typeface="Segoe UI"/>
                <a:cs typeface="Segoe UI Semilight"/>
              </a:rPr>
              <a:t>The evolution of Cloud Scale Analytics</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0" name="browser_3" title="Icon of a browser window with an arrow pointing from the outside to the center">
            <a:extLst>
              <a:ext uri="{FF2B5EF4-FFF2-40B4-BE49-F238E27FC236}">
                <a16:creationId xmlns:a16="http://schemas.microsoft.com/office/drawing/2014/main" id="{3A51BFF2-1F82-4BDD-808C-7E394D8A4A1C}"/>
              </a:ext>
            </a:extLst>
          </p:cNvPr>
          <p:cNvSpPr>
            <a:spLocks noChangeAspect="1" noEditPoints="1"/>
          </p:cNvSpPr>
          <p:nvPr/>
        </p:nvSpPr>
        <p:spPr bwMode="auto">
          <a:xfrm>
            <a:off x="676868" y="5398926"/>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1606934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dirty="0">
                <a:cs typeface="Segoe UI"/>
              </a:rPr>
              <a:t>Why modern data warehousing?</a:t>
            </a:r>
            <a:endParaRPr lang="en-US" sz="3600" dirty="0"/>
          </a:p>
        </p:txBody>
      </p:sp>
    </p:spTree>
    <p:custDataLst>
      <p:tags r:id="rId1"/>
    </p:custDataLst>
    <p:extLst>
      <p:ext uri="{BB962C8B-B14F-4D97-AF65-F5344CB8AC3E}">
        <p14:creationId xmlns:p14="http://schemas.microsoft.com/office/powerpoint/2010/main" val="33436260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outdoor, ground, snow, building&#10;&#10;Description automatically generated">
            <a:extLst>
              <a:ext uri="{FF2B5EF4-FFF2-40B4-BE49-F238E27FC236}">
                <a16:creationId xmlns:a16="http://schemas.microsoft.com/office/drawing/2014/main" id="{455DCA8A-B6F8-4C6A-B5C8-F326417AB6CC}"/>
              </a:ext>
            </a:extLst>
          </p:cNvPr>
          <p:cNvPicPr>
            <a:picLocks noChangeAspect="1"/>
          </p:cNvPicPr>
          <p:nvPr/>
        </p:nvPicPr>
        <p:blipFill rotWithShape="1">
          <a:blip r:embed="rId3">
            <a:extLst>
              <a:ext uri="{28A0092B-C50C-407E-A947-70E740481C1C}">
                <a14:useLocalDpi xmlns:a14="http://schemas.microsoft.com/office/drawing/2010/main" val="0"/>
              </a:ext>
            </a:extLst>
          </a:blip>
          <a:srcRect t="15704"/>
          <a:stretch/>
        </p:blipFill>
        <p:spPr>
          <a:xfrm>
            <a:off x="-14512" y="13"/>
            <a:ext cx="12206512" cy="6858006"/>
          </a:xfrm>
          <a:prstGeom prst="rect">
            <a:avLst/>
          </a:prstGeom>
        </p:spPr>
      </p:pic>
      <p:pic>
        <p:nvPicPr>
          <p:cNvPr id="24" name="Picture 23" descr="A picture containing tiled, black, cow, colorful&#10;&#10;Description automatically generated">
            <a:extLst>
              <a:ext uri="{FF2B5EF4-FFF2-40B4-BE49-F238E27FC236}">
                <a16:creationId xmlns:a16="http://schemas.microsoft.com/office/drawing/2014/main" id="{66B90064-1B7F-4CEB-929F-619592C6238F}"/>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rightnessContrast bright="-76000"/>
                    </a14:imgEffect>
                  </a14:imgLayer>
                </a14:imgProps>
              </a:ext>
              <a:ext uri="{28A0092B-C50C-407E-A947-70E740481C1C}">
                <a14:useLocalDpi xmlns:a14="http://schemas.microsoft.com/office/drawing/2010/main" val="0"/>
              </a:ext>
            </a:extLst>
          </a:blip>
          <a:srcRect t="15704" r="37108"/>
          <a:stretch/>
        </p:blipFill>
        <p:spPr>
          <a:xfrm>
            <a:off x="-14512" y="0"/>
            <a:ext cx="7676866" cy="6858019"/>
          </a:xfrm>
          <a:custGeom>
            <a:avLst/>
            <a:gdLst>
              <a:gd name="connsiteX0" fmla="*/ 0 w 7676866"/>
              <a:gd name="connsiteY0" fmla="*/ 0 h 6858019"/>
              <a:gd name="connsiteX1" fmla="*/ 7676866 w 7676866"/>
              <a:gd name="connsiteY1" fmla="*/ 0 h 6858019"/>
              <a:gd name="connsiteX2" fmla="*/ 4374113 w 7676866"/>
              <a:gd name="connsiteY2" fmla="*/ 6858019 h 6858019"/>
              <a:gd name="connsiteX3" fmla="*/ 0 w 7676866"/>
              <a:gd name="connsiteY3" fmla="*/ 6858019 h 6858019"/>
            </a:gdLst>
            <a:ahLst/>
            <a:cxnLst>
              <a:cxn ang="0">
                <a:pos x="connsiteX0" y="connsiteY0"/>
              </a:cxn>
              <a:cxn ang="0">
                <a:pos x="connsiteX1" y="connsiteY1"/>
              </a:cxn>
              <a:cxn ang="0">
                <a:pos x="connsiteX2" y="connsiteY2"/>
              </a:cxn>
              <a:cxn ang="0">
                <a:pos x="connsiteX3" y="connsiteY3"/>
              </a:cxn>
            </a:cxnLst>
            <a:rect l="l" t="t" r="r" b="b"/>
            <a:pathLst>
              <a:path w="7676866" h="6858019">
                <a:moveTo>
                  <a:pt x="0" y="0"/>
                </a:moveTo>
                <a:lnTo>
                  <a:pt x="7676866" y="0"/>
                </a:lnTo>
                <a:lnTo>
                  <a:pt x="4374113" y="6858019"/>
                </a:lnTo>
                <a:lnTo>
                  <a:pt x="0" y="6858019"/>
                </a:lnTo>
                <a:close/>
              </a:path>
            </a:pathLst>
          </a:custGeom>
          <a:solidFill>
            <a:schemeClr val="bg1"/>
          </a:solidFill>
          <a:ln w="10795" cap="flat" cmpd="sng" algn="ctr">
            <a:noFill/>
            <a:prstDash val="solid"/>
          </a:ln>
          <a:effectLst>
            <a:outerShdw blurRad="254000" dist="50800" dir="2700000" sx="104000" sy="104000" algn="tl" rotWithShape="0">
              <a:prstClr val="black">
                <a:alpha val="35000"/>
              </a:prstClr>
            </a:outerShdw>
          </a:effectLst>
        </p:spPr>
      </p:pic>
      <p:sp>
        <p:nvSpPr>
          <p:cNvPr id="25" name="Rectangle 24">
            <a:extLst>
              <a:ext uri="{FF2B5EF4-FFF2-40B4-BE49-F238E27FC236}">
                <a16:creationId xmlns:a16="http://schemas.microsoft.com/office/drawing/2014/main" id="{02114BE5-C16B-492F-86A1-54E57597408A}"/>
              </a:ext>
            </a:extLst>
          </p:cNvPr>
          <p:cNvSpPr/>
          <p:nvPr/>
        </p:nvSpPr>
        <p:spPr bwMode="auto">
          <a:xfrm>
            <a:off x="0" y="0"/>
            <a:ext cx="12192000" cy="6858006"/>
          </a:xfrm>
          <a:prstGeom prst="rect">
            <a:avLst/>
          </a:prstGeom>
          <a:gradFill flip="none" rotWithShape="1">
            <a:gsLst>
              <a:gs pos="44000">
                <a:srgbClr val="000000">
                  <a:alpha val="12000"/>
                </a:srgbClr>
              </a:gs>
              <a:gs pos="0">
                <a:schemeClr val="bg2"/>
              </a:gs>
              <a:gs pos="80000">
                <a:schemeClr val="tx1">
                  <a:alpha val="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B116A019-75AD-4918-B139-71F9BBDE6F48}"/>
              </a:ext>
            </a:extLst>
          </p:cNvPr>
          <p:cNvSpPr/>
          <p:nvPr/>
        </p:nvSpPr>
        <p:spPr bwMode="auto">
          <a:xfrm>
            <a:off x="-14512" y="20"/>
            <a:ext cx="12192000" cy="6857999"/>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90626F4-35D2-491E-B3A6-6884B3A76344}"/>
              </a:ext>
            </a:extLst>
          </p:cNvPr>
          <p:cNvSpPr/>
          <p:nvPr/>
        </p:nvSpPr>
        <p:spPr bwMode="auto">
          <a:xfrm>
            <a:off x="-284842" y="6858019"/>
            <a:ext cx="12471400" cy="6731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D1B1843-E82B-4957-BFFA-B556F5199644}"/>
              </a:ext>
            </a:extLst>
          </p:cNvPr>
          <p:cNvSpPr/>
          <p:nvPr/>
        </p:nvSpPr>
        <p:spPr bwMode="auto">
          <a:xfrm>
            <a:off x="-279400" y="6857987"/>
            <a:ext cx="12471400" cy="6731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B1DDB8CD-B452-4310-AE2A-7B194E71CAA9}"/>
              </a:ext>
            </a:extLst>
          </p:cNvPr>
          <p:cNvSpPr>
            <a:spLocks noGrp="1"/>
          </p:cNvSpPr>
          <p:nvPr>
            <p:ph type="body" sz="quarter" idx="4294967295"/>
          </p:nvPr>
        </p:nvSpPr>
        <p:spPr>
          <a:xfrm>
            <a:off x="584199" y="2052638"/>
            <a:ext cx="3578226" cy="615950"/>
          </a:xfrm>
        </p:spPr>
        <p:txBody>
          <a:bodyPr/>
          <a:lstStyle/>
          <a:p>
            <a:pPr marL="0" indent="0">
              <a:buNone/>
            </a:pPr>
            <a:r>
              <a:rPr lang="en-US" sz="4000" b="1" dirty="0">
                <a:solidFill>
                  <a:schemeClr val="bg1"/>
                </a:solidFill>
                <a:latin typeface="Segoe UI" panose="020B0502040204020203" pitchFamily="34" charset="0"/>
              </a:rPr>
              <a:t>91</a:t>
            </a:r>
            <a:r>
              <a:rPr lang="en-US" sz="1800" dirty="0">
                <a:solidFill>
                  <a:schemeClr val="bg1"/>
                </a:solidFill>
                <a:latin typeface="Segoe UI Semibold" panose="020B0702040204020203" pitchFamily="34" charset="0"/>
                <a:cs typeface="Segoe UI Semibold" panose="020B0702040204020203" pitchFamily="34" charset="0"/>
              </a:rPr>
              <a:t>%</a:t>
            </a:r>
          </a:p>
        </p:txBody>
      </p:sp>
      <p:sp>
        <p:nvSpPr>
          <p:cNvPr id="33" name="TextBox 32">
            <a:extLst>
              <a:ext uri="{FF2B5EF4-FFF2-40B4-BE49-F238E27FC236}">
                <a16:creationId xmlns:a16="http://schemas.microsoft.com/office/drawing/2014/main" id="{B5B45698-61CF-4C13-9216-8BFFE9789253}"/>
              </a:ext>
            </a:extLst>
          </p:cNvPr>
          <p:cNvSpPr txBox="1"/>
          <p:nvPr/>
        </p:nvSpPr>
        <p:spPr>
          <a:xfrm>
            <a:off x="1400842" y="2101557"/>
            <a:ext cx="4918935"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5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of business leaders see Digital Transformation as a way of sparking innovation and </a:t>
            </a:r>
            <a:r>
              <a:rPr kumimoji="0" lang="en-US" sz="1400" b="1" i="0" u="none" strike="noStrike" kern="1200" cap="none" spc="5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finding efficiencies </a:t>
            </a:r>
          </a:p>
        </p:txBody>
      </p:sp>
      <p:grpSp>
        <p:nvGrpSpPr>
          <p:cNvPr id="12" name="Group 11">
            <a:extLst>
              <a:ext uri="{FF2B5EF4-FFF2-40B4-BE49-F238E27FC236}">
                <a16:creationId xmlns:a16="http://schemas.microsoft.com/office/drawing/2014/main" id="{98590ED7-4200-4AF8-A461-50FD9E929C6D}"/>
              </a:ext>
            </a:extLst>
          </p:cNvPr>
          <p:cNvGrpSpPr/>
          <p:nvPr/>
        </p:nvGrpSpPr>
        <p:grpSpPr>
          <a:xfrm>
            <a:off x="584199" y="3070208"/>
            <a:ext cx="5875720" cy="615553"/>
            <a:chOff x="584199" y="2953483"/>
            <a:chExt cx="5875720" cy="615553"/>
          </a:xfrm>
        </p:grpSpPr>
        <p:sp>
          <p:nvSpPr>
            <p:cNvPr id="34" name="Text Placeholder 6">
              <a:extLst>
                <a:ext uri="{FF2B5EF4-FFF2-40B4-BE49-F238E27FC236}">
                  <a16:creationId xmlns:a16="http://schemas.microsoft.com/office/drawing/2014/main" id="{11CFBF3E-2A13-4678-8F7B-D2ED15D74BCA}"/>
                </a:ext>
              </a:extLst>
            </p:cNvPr>
            <p:cNvSpPr txBox="1">
              <a:spLocks/>
            </p:cNvSpPr>
            <p:nvPr/>
          </p:nvSpPr>
          <p:spPr>
            <a:xfrm>
              <a:off x="584199" y="2953483"/>
              <a:ext cx="4162425"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68</a:t>
              </a:r>
              <a:r>
                <a:rPr kumimoji="0" lang="en-US" sz="18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t>
              </a:r>
            </a:p>
          </p:txBody>
        </p:sp>
        <p:sp>
          <p:nvSpPr>
            <p:cNvPr id="35" name="TextBox 34">
              <a:extLst>
                <a:ext uri="{FF2B5EF4-FFF2-40B4-BE49-F238E27FC236}">
                  <a16:creationId xmlns:a16="http://schemas.microsoft.com/office/drawing/2014/main" id="{5F10019B-6159-4BA7-8F03-1E401CBEE169}"/>
                </a:ext>
              </a:extLst>
            </p:cNvPr>
            <p:cNvSpPr txBox="1"/>
            <p:nvPr/>
          </p:nvSpPr>
          <p:spPr>
            <a:xfrm>
              <a:off x="1400841" y="3002727"/>
              <a:ext cx="5059078"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5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say Digital Transformation is </a:t>
              </a:r>
              <a:r>
                <a:rPr kumimoji="0" lang="en-US" sz="1400" b="1" i="0" u="none" strike="noStrike" kern="1200" cap="none" spc="5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increasing profits</a:t>
              </a:r>
            </a:p>
          </p:txBody>
        </p:sp>
      </p:grpSp>
      <p:grpSp>
        <p:nvGrpSpPr>
          <p:cNvPr id="10" name="Group 9">
            <a:extLst>
              <a:ext uri="{FF2B5EF4-FFF2-40B4-BE49-F238E27FC236}">
                <a16:creationId xmlns:a16="http://schemas.microsoft.com/office/drawing/2014/main" id="{8F2802E0-48EB-4303-980A-6E150D59085D}"/>
              </a:ext>
            </a:extLst>
          </p:cNvPr>
          <p:cNvGrpSpPr/>
          <p:nvPr/>
        </p:nvGrpSpPr>
        <p:grpSpPr>
          <a:xfrm>
            <a:off x="584199" y="4088103"/>
            <a:ext cx="4979067" cy="615553"/>
            <a:chOff x="584199" y="4015968"/>
            <a:chExt cx="4979067" cy="615553"/>
          </a:xfrm>
        </p:grpSpPr>
        <p:sp>
          <p:nvSpPr>
            <p:cNvPr id="36" name="Text Placeholder 6">
              <a:extLst>
                <a:ext uri="{FF2B5EF4-FFF2-40B4-BE49-F238E27FC236}">
                  <a16:creationId xmlns:a16="http://schemas.microsoft.com/office/drawing/2014/main" id="{FCCD5F15-C225-4011-AB1A-199C6F4CA420}"/>
                </a:ext>
              </a:extLst>
            </p:cNvPr>
            <p:cNvSpPr txBox="1">
              <a:spLocks/>
            </p:cNvSpPr>
            <p:nvPr/>
          </p:nvSpPr>
          <p:spPr>
            <a:xfrm>
              <a:off x="584199" y="4015968"/>
              <a:ext cx="4162425"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0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85</a:t>
              </a: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p>
          </p:txBody>
        </p:sp>
        <p:sp>
          <p:nvSpPr>
            <p:cNvPr id="37" name="TextBox 36">
              <a:extLst>
                <a:ext uri="{FF2B5EF4-FFF2-40B4-BE49-F238E27FC236}">
                  <a16:creationId xmlns:a16="http://schemas.microsoft.com/office/drawing/2014/main" id="{6863EA3A-C986-4DA1-A517-C7D7C6D0199F}"/>
                </a:ext>
              </a:extLst>
            </p:cNvPr>
            <p:cNvSpPr txBox="1"/>
            <p:nvPr/>
          </p:nvSpPr>
          <p:spPr>
            <a:xfrm>
              <a:off x="1400841" y="4065212"/>
              <a:ext cx="4162425"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50" normalizeH="0" baseline="0" noProof="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say they must offer digital services or </a:t>
              </a:r>
              <a:r>
                <a:rPr kumimoji="0" lang="en-US" sz="1400" b="1" i="0" u="none" strike="noStrike" kern="1200" cap="none" spc="50" normalizeH="0" baseline="0" noProof="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become irrelevant</a:t>
              </a:r>
            </a:p>
          </p:txBody>
        </p:sp>
      </p:grpSp>
      <p:grpSp>
        <p:nvGrpSpPr>
          <p:cNvPr id="9" name="Group 8">
            <a:extLst>
              <a:ext uri="{FF2B5EF4-FFF2-40B4-BE49-F238E27FC236}">
                <a16:creationId xmlns:a16="http://schemas.microsoft.com/office/drawing/2014/main" id="{8A84A3A0-77FA-4DD0-815D-0815C0466467}"/>
              </a:ext>
            </a:extLst>
          </p:cNvPr>
          <p:cNvGrpSpPr/>
          <p:nvPr/>
        </p:nvGrpSpPr>
        <p:grpSpPr>
          <a:xfrm>
            <a:off x="584199" y="5105998"/>
            <a:ext cx="4321176" cy="615553"/>
            <a:chOff x="584199" y="4990248"/>
            <a:chExt cx="4321176" cy="615553"/>
          </a:xfrm>
        </p:grpSpPr>
        <p:sp>
          <p:nvSpPr>
            <p:cNvPr id="38" name="Text Placeholder 6">
              <a:extLst>
                <a:ext uri="{FF2B5EF4-FFF2-40B4-BE49-F238E27FC236}">
                  <a16:creationId xmlns:a16="http://schemas.microsoft.com/office/drawing/2014/main" id="{EDB92606-E19B-479A-B8F5-F23A1B04D310}"/>
                </a:ext>
              </a:extLst>
            </p:cNvPr>
            <p:cNvSpPr txBox="1">
              <a:spLocks/>
            </p:cNvSpPr>
            <p:nvPr/>
          </p:nvSpPr>
          <p:spPr>
            <a:xfrm>
              <a:off x="584199" y="4990248"/>
              <a:ext cx="4162425"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0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64</a:t>
              </a: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p>
          </p:txBody>
        </p:sp>
        <p:sp>
          <p:nvSpPr>
            <p:cNvPr id="39" name="TextBox 38">
              <a:extLst>
                <a:ext uri="{FF2B5EF4-FFF2-40B4-BE49-F238E27FC236}">
                  <a16:creationId xmlns:a16="http://schemas.microsoft.com/office/drawing/2014/main" id="{A34BE9D8-F9EE-47BB-B59F-0D05BA8F25CB}"/>
                </a:ext>
              </a:extLst>
            </p:cNvPr>
            <p:cNvSpPr txBox="1"/>
            <p:nvPr/>
          </p:nvSpPr>
          <p:spPr>
            <a:xfrm>
              <a:off x="1400841" y="5039492"/>
              <a:ext cx="3504534"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50" normalizeH="0" baseline="0" noProof="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say they have less than 4 years to complete a Digital Transformation </a:t>
              </a:r>
              <a:br>
                <a:rPr kumimoji="0" lang="en-US" sz="1400" b="0" i="0" u="none" strike="noStrike" kern="1200" cap="none" spc="50" normalizeH="0" baseline="0" noProof="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50" normalizeH="0" baseline="0" noProof="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or they may </a:t>
              </a:r>
              <a:r>
                <a:rPr kumimoji="0" lang="en-US" sz="1400" b="1" i="0" u="none" strike="noStrike" kern="1200" cap="none" spc="50" normalizeH="0" baseline="0" noProof="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go out of business </a:t>
              </a:r>
            </a:p>
          </p:txBody>
        </p:sp>
      </p:grpSp>
      <p:sp>
        <p:nvSpPr>
          <p:cNvPr id="20" name="TextBox 19">
            <a:extLst>
              <a:ext uri="{FF2B5EF4-FFF2-40B4-BE49-F238E27FC236}">
                <a16:creationId xmlns:a16="http://schemas.microsoft.com/office/drawing/2014/main" id="{2C4B7CA0-D227-4940-B8D1-70A3D142B1B8}"/>
              </a:ext>
            </a:extLst>
          </p:cNvPr>
          <p:cNvSpPr txBox="1"/>
          <p:nvPr/>
        </p:nvSpPr>
        <p:spPr>
          <a:xfrm>
            <a:off x="2063885" y="815476"/>
            <a:ext cx="3133870" cy="55399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outerShdw blurRad="1905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transformation</a:t>
            </a:r>
          </a:p>
        </p:txBody>
      </p:sp>
      <p:sp>
        <p:nvSpPr>
          <p:cNvPr id="28" name="TextBox 27">
            <a:extLst>
              <a:ext uri="{FF2B5EF4-FFF2-40B4-BE49-F238E27FC236}">
                <a16:creationId xmlns:a16="http://schemas.microsoft.com/office/drawing/2014/main" id="{038E9FA6-E732-4B1C-BC74-A84E405B8BE0}"/>
              </a:ext>
            </a:extLst>
          </p:cNvPr>
          <p:cNvSpPr txBox="1"/>
          <p:nvPr/>
        </p:nvSpPr>
        <p:spPr>
          <a:xfrm>
            <a:off x="584199" y="815476"/>
            <a:ext cx="1378583" cy="55399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outerShdw blurRad="1905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Digital</a:t>
            </a:r>
          </a:p>
        </p:txBody>
      </p:sp>
    </p:spTree>
    <p:extLst>
      <p:ext uri="{BB962C8B-B14F-4D97-AF65-F5344CB8AC3E}">
        <p14:creationId xmlns:p14="http://schemas.microsoft.com/office/powerpoint/2010/main" val="43513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424" y="222583"/>
            <a:ext cx="11336039" cy="758022"/>
          </a:xfrm>
        </p:spPr>
        <p:txBody>
          <a:bodyPr/>
          <a:lstStyle/>
          <a:p>
            <a:r>
              <a:rPr lang="en-US" dirty="0"/>
              <a:t>Common challenges with on-premises solutions</a:t>
            </a:r>
          </a:p>
        </p:txBody>
      </p:sp>
      <p:sp>
        <p:nvSpPr>
          <p:cNvPr id="29" name="Rectangle 28">
            <a:extLst>
              <a:ext uri="{FF2B5EF4-FFF2-40B4-BE49-F238E27FC236}">
                <a16:creationId xmlns:a16="http://schemas.microsoft.com/office/drawing/2014/main" id="{20522404-55EA-4663-9A49-F1265CCF59D4}"/>
              </a:ext>
            </a:extLst>
          </p:cNvPr>
          <p:cNvSpPr/>
          <p:nvPr/>
        </p:nvSpPr>
        <p:spPr bwMode="auto">
          <a:xfrm>
            <a:off x="752796" y="2066869"/>
            <a:ext cx="2560320"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5486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Data Silos</a:t>
            </a:r>
          </a:p>
          <a:p>
            <a:pPr algn="ctr" defTabSz="932472" fontAlgn="base">
              <a:lnSpc>
                <a:spcPct val="90000"/>
              </a:lnSpc>
              <a:spcBef>
                <a:spcPct val="0"/>
              </a:spcBef>
              <a:spcAft>
                <a:spcPct val="0"/>
              </a:spcAft>
            </a:pPr>
            <a:endParaRPr lang="en-US" sz="1600" dirty="0">
              <a:latin typeface="Segoe UI Semibold"/>
            </a:endParaRPr>
          </a:p>
        </p:txBody>
      </p:sp>
      <p:sp>
        <p:nvSpPr>
          <p:cNvPr id="30" name="Rectangle 29">
            <a:extLst>
              <a:ext uri="{FF2B5EF4-FFF2-40B4-BE49-F238E27FC236}">
                <a16:creationId xmlns:a16="http://schemas.microsoft.com/office/drawing/2014/main" id="{D1B3D6C8-2154-4795-B59D-FF014F323CAB}"/>
              </a:ext>
            </a:extLst>
          </p:cNvPr>
          <p:cNvSpPr/>
          <p:nvPr/>
        </p:nvSpPr>
        <p:spPr bwMode="auto">
          <a:xfrm>
            <a:off x="3465055" y="2066869"/>
            <a:ext cx="2560320"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548640"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Segoe UI Semibold"/>
              </a:rPr>
              <a:t>Performance Constraints</a:t>
            </a:r>
          </a:p>
          <a:p>
            <a:pPr algn="ctr" defTabSz="932472" fontAlgn="base">
              <a:lnSpc>
                <a:spcPct val="90000"/>
              </a:lnSpc>
              <a:spcBef>
                <a:spcPct val="0"/>
              </a:spcBef>
              <a:spcAft>
                <a:spcPct val="0"/>
              </a:spcAft>
            </a:pPr>
            <a:r>
              <a:rPr lang="en-US" sz="1600" dirty="0">
                <a:latin typeface="Segoe UI Semibold"/>
              </a:rPr>
              <a:t> </a:t>
            </a:r>
          </a:p>
        </p:txBody>
      </p:sp>
      <p:sp>
        <p:nvSpPr>
          <p:cNvPr id="32" name="Rectangle 31">
            <a:extLst>
              <a:ext uri="{FF2B5EF4-FFF2-40B4-BE49-F238E27FC236}">
                <a16:creationId xmlns:a16="http://schemas.microsoft.com/office/drawing/2014/main" id="{A61F4FF0-3FA9-4EC6-8199-7F88BA4650F0}"/>
              </a:ext>
            </a:extLst>
          </p:cNvPr>
          <p:cNvSpPr/>
          <p:nvPr/>
        </p:nvSpPr>
        <p:spPr bwMode="auto">
          <a:xfrm>
            <a:off x="6177314" y="2066869"/>
            <a:ext cx="2560320"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5486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Solution Complexity</a:t>
            </a:r>
          </a:p>
          <a:p>
            <a:pPr algn="ctr" defTabSz="932472" fontAlgn="base">
              <a:lnSpc>
                <a:spcPct val="90000"/>
              </a:lnSpc>
              <a:spcBef>
                <a:spcPct val="0"/>
              </a:spcBef>
              <a:spcAft>
                <a:spcPct val="0"/>
              </a:spcAft>
            </a:pPr>
            <a:endParaRPr lang="en-US" sz="1600">
              <a:latin typeface="Segoe UI Semibold"/>
            </a:endParaRPr>
          </a:p>
        </p:txBody>
      </p:sp>
      <p:sp>
        <p:nvSpPr>
          <p:cNvPr id="34" name="Rectangle 33">
            <a:extLst>
              <a:ext uri="{FF2B5EF4-FFF2-40B4-BE49-F238E27FC236}">
                <a16:creationId xmlns:a16="http://schemas.microsoft.com/office/drawing/2014/main" id="{4F0FE0E3-051F-4E97-8662-C954E9AA3A12}"/>
              </a:ext>
            </a:extLst>
          </p:cNvPr>
          <p:cNvSpPr/>
          <p:nvPr/>
        </p:nvSpPr>
        <p:spPr bwMode="auto">
          <a:xfrm>
            <a:off x="8889574" y="2066869"/>
            <a:ext cx="2560320"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5486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Escalating Costs</a:t>
            </a:r>
          </a:p>
          <a:p>
            <a:pPr algn="ctr" defTabSz="932472" fontAlgn="base">
              <a:lnSpc>
                <a:spcPct val="90000"/>
              </a:lnSpc>
              <a:spcBef>
                <a:spcPct val="0"/>
              </a:spcBef>
              <a:spcAft>
                <a:spcPct val="0"/>
              </a:spcAft>
            </a:pPr>
            <a:endParaRPr lang="en-US" sz="1600">
              <a:latin typeface="Segoe UI Semibold"/>
            </a:endParaRPr>
          </a:p>
        </p:txBody>
      </p:sp>
      <p:sp>
        <p:nvSpPr>
          <p:cNvPr id="35" name="Database_EFC7" title="Icon of a cylinder">
            <a:extLst>
              <a:ext uri="{FF2B5EF4-FFF2-40B4-BE49-F238E27FC236}">
                <a16:creationId xmlns:a16="http://schemas.microsoft.com/office/drawing/2014/main" id="{AE56B432-AB77-474B-9234-0F5D67B5CFE9}"/>
              </a:ext>
            </a:extLst>
          </p:cNvPr>
          <p:cNvSpPr>
            <a:spLocks noChangeAspect="1" noEditPoints="1"/>
          </p:cNvSpPr>
          <p:nvPr/>
        </p:nvSpPr>
        <p:spPr bwMode="auto">
          <a:xfrm>
            <a:off x="1786741" y="3246695"/>
            <a:ext cx="492430" cy="64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Warning_E7BA" title="Icon of a triangle with an exclaimation point inside">
            <a:extLst>
              <a:ext uri="{FF2B5EF4-FFF2-40B4-BE49-F238E27FC236}">
                <a16:creationId xmlns:a16="http://schemas.microsoft.com/office/drawing/2014/main" id="{5DD91154-DEE7-4EBD-9456-4B403AFF1C89}"/>
              </a:ext>
            </a:extLst>
          </p:cNvPr>
          <p:cNvSpPr>
            <a:spLocks noChangeAspect="1" noEditPoints="1"/>
          </p:cNvSpPr>
          <p:nvPr/>
        </p:nvSpPr>
        <p:spPr bwMode="auto">
          <a:xfrm>
            <a:off x="2258652" y="3606525"/>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bg2"/>
          </a:solidFill>
          <a:ln w="19050" cap="sq">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Freeform 95" title="Icon of a gear with a wrench">
            <a:extLst>
              <a:ext uri="{FF2B5EF4-FFF2-40B4-BE49-F238E27FC236}">
                <a16:creationId xmlns:a16="http://schemas.microsoft.com/office/drawing/2014/main" id="{B20095D1-D789-4B83-B004-E9CBEB450FBC}"/>
              </a:ext>
            </a:extLst>
          </p:cNvPr>
          <p:cNvSpPr>
            <a:spLocks noChangeAspect="1" noEditPoints="1"/>
          </p:cNvSpPr>
          <p:nvPr/>
        </p:nvSpPr>
        <p:spPr bwMode="auto">
          <a:xfrm>
            <a:off x="4397633" y="3246695"/>
            <a:ext cx="695164" cy="64008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Warning_E7BA" title="Icon of a triangle with an exclaimation point inside">
            <a:extLst>
              <a:ext uri="{FF2B5EF4-FFF2-40B4-BE49-F238E27FC236}">
                <a16:creationId xmlns:a16="http://schemas.microsoft.com/office/drawing/2014/main" id="{59E39751-48B1-4650-B0CA-4DC4FCE361E6}"/>
              </a:ext>
            </a:extLst>
          </p:cNvPr>
          <p:cNvSpPr>
            <a:spLocks noChangeAspect="1" noEditPoints="1"/>
          </p:cNvSpPr>
          <p:nvPr/>
        </p:nvSpPr>
        <p:spPr bwMode="auto">
          <a:xfrm>
            <a:off x="4923569" y="3606525"/>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bg2"/>
          </a:solidFill>
          <a:ln w="19050" cap="sq">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maze" title="Icon of a maze">
            <a:extLst>
              <a:ext uri="{FF2B5EF4-FFF2-40B4-BE49-F238E27FC236}">
                <a16:creationId xmlns:a16="http://schemas.microsoft.com/office/drawing/2014/main" id="{5CC0E5A1-86E1-4605-B56E-25D22D5E894B}"/>
              </a:ext>
            </a:extLst>
          </p:cNvPr>
          <p:cNvSpPr>
            <a:spLocks noChangeAspect="1" noEditPoints="1"/>
          </p:cNvSpPr>
          <p:nvPr/>
        </p:nvSpPr>
        <p:spPr bwMode="auto">
          <a:xfrm>
            <a:off x="7130503" y="3246695"/>
            <a:ext cx="653943" cy="653944"/>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Warning_E7BA" title="Icon of a triangle with an exclaimation point inside">
            <a:extLst>
              <a:ext uri="{FF2B5EF4-FFF2-40B4-BE49-F238E27FC236}">
                <a16:creationId xmlns:a16="http://schemas.microsoft.com/office/drawing/2014/main" id="{C6CA4C35-DF9B-4678-8505-799D40127049}"/>
              </a:ext>
            </a:extLst>
          </p:cNvPr>
          <p:cNvSpPr>
            <a:spLocks noChangeAspect="1" noEditPoints="1"/>
          </p:cNvSpPr>
          <p:nvPr/>
        </p:nvSpPr>
        <p:spPr bwMode="auto">
          <a:xfrm>
            <a:off x="7444412" y="3606525"/>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bg2"/>
          </a:solidFill>
          <a:ln w="19050" cap="sq">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1" name="Financial_E7BB" title="Icon of a chart made of vertical lines with a line tracing the top of each, turning into an arrow pointing up">
            <a:extLst>
              <a:ext uri="{FF2B5EF4-FFF2-40B4-BE49-F238E27FC236}">
                <a16:creationId xmlns:a16="http://schemas.microsoft.com/office/drawing/2014/main" id="{4328322D-4B09-4BF2-9572-4DEF91E456A9}"/>
              </a:ext>
            </a:extLst>
          </p:cNvPr>
          <p:cNvSpPr>
            <a:spLocks noChangeAspect="1" noEditPoints="1"/>
          </p:cNvSpPr>
          <p:nvPr/>
        </p:nvSpPr>
        <p:spPr bwMode="auto">
          <a:xfrm>
            <a:off x="9810957" y="3246695"/>
            <a:ext cx="717554" cy="64008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Warning_E7BA" title="Icon of a triangle with an exclaimation point inside">
            <a:extLst>
              <a:ext uri="{FF2B5EF4-FFF2-40B4-BE49-F238E27FC236}">
                <a16:creationId xmlns:a16="http://schemas.microsoft.com/office/drawing/2014/main" id="{71D1EA36-1795-4EEE-A899-69EEC734A0F4}"/>
              </a:ext>
            </a:extLst>
          </p:cNvPr>
          <p:cNvSpPr>
            <a:spLocks noChangeAspect="1" noEditPoints="1"/>
          </p:cNvSpPr>
          <p:nvPr/>
        </p:nvSpPr>
        <p:spPr bwMode="auto">
          <a:xfrm>
            <a:off x="10459153" y="3606525"/>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solidFill>
            <a:schemeClr val="bg2"/>
          </a:solidFill>
          <a:ln w="19050" cap="sq">
            <a:solidFill>
              <a:srgbClr val="FF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02312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424" y="222583"/>
            <a:ext cx="11336039" cy="758022"/>
          </a:xfrm>
        </p:spPr>
        <p:txBody>
          <a:bodyPr/>
          <a:lstStyle/>
          <a:p>
            <a:r>
              <a:rPr lang="en-US" dirty="0"/>
              <a:t>Derive real value from your data in the cloud</a:t>
            </a:r>
          </a:p>
        </p:txBody>
      </p:sp>
      <p:sp>
        <p:nvSpPr>
          <p:cNvPr id="15" name="Rectangle 14">
            <a:extLst>
              <a:ext uri="{FF2B5EF4-FFF2-40B4-BE49-F238E27FC236}">
                <a16:creationId xmlns:a16="http://schemas.microsoft.com/office/drawing/2014/main" id="{2F3ED027-41F8-4FC0-B092-A0CD6FBC0ADE}"/>
              </a:ext>
            </a:extLst>
          </p:cNvPr>
          <p:cNvSpPr/>
          <p:nvPr/>
        </p:nvSpPr>
        <p:spPr bwMode="auto">
          <a:xfrm>
            <a:off x="752796" y="2066869"/>
            <a:ext cx="2560320"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One hub for </a:t>
            </a:r>
          </a:p>
          <a:p>
            <a:pPr algn="ctr" defTabSz="932472" fontAlgn="base">
              <a:lnSpc>
                <a:spcPct val="90000"/>
              </a:lnSpc>
              <a:spcBef>
                <a:spcPct val="0"/>
              </a:spcBef>
              <a:spcAft>
                <a:spcPct val="0"/>
              </a:spcAft>
            </a:pPr>
            <a:r>
              <a:rPr lang="en-US" sz="1600">
                <a:latin typeface="Segoe UI Semibold"/>
              </a:rPr>
              <a:t>all data</a:t>
            </a:r>
          </a:p>
          <a:p>
            <a:pPr algn="ctr" defTabSz="932472" fontAlgn="base">
              <a:lnSpc>
                <a:spcPct val="90000"/>
              </a:lnSpc>
              <a:spcBef>
                <a:spcPct val="0"/>
              </a:spcBef>
              <a:spcAft>
                <a:spcPct val="0"/>
              </a:spcAft>
            </a:pPr>
            <a:endParaRPr lang="en-US" sz="1600">
              <a:latin typeface="Segoe UI Semibold"/>
            </a:endParaRPr>
          </a:p>
        </p:txBody>
      </p:sp>
      <p:grpSp>
        <p:nvGrpSpPr>
          <p:cNvPr id="16" name="Group 15">
            <a:extLst>
              <a:ext uri="{FF2B5EF4-FFF2-40B4-BE49-F238E27FC236}">
                <a16:creationId xmlns:a16="http://schemas.microsoft.com/office/drawing/2014/main" id="{30FAB40C-F818-49CE-B2BC-3C7075522617}"/>
              </a:ext>
            </a:extLst>
          </p:cNvPr>
          <p:cNvGrpSpPr/>
          <p:nvPr/>
        </p:nvGrpSpPr>
        <p:grpSpPr>
          <a:xfrm>
            <a:off x="1822525" y="3350573"/>
            <a:ext cx="511118" cy="679325"/>
            <a:chOff x="6538960" y="5922128"/>
            <a:chExt cx="174418" cy="231818"/>
          </a:xfrm>
        </p:grpSpPr>
        <p:sp>
          <p:nvSpPr>
            <p:cNvPr id="17" name="Freeform: Shape 16">
              <a:extLst>
                <a:ext uri="{FF2B5EF4-FFF2-40B4-BE49-F238E27FC236}">
                  <a16:creationId xmlns:a16="http://schemas.microsoft.com/office/drawing/2014/main" id="{02D59CD9-BC13-41E1-BA63-16A68ABAE4D9}"/>
                </a:ext>
              </a:extLst>
            </p:cNvPr>
            <p:cNvSpPr/>
            <p:nvPr/>
          </p:nvSpPr>
          <p:spPr>
            <a:xfrm>
              <a:off x="6538960" y="5954027"/>
              <a:ext cx="87199" cy="199919"/>
            </a:xfrm>
            <a:custGeom>
              <a:avLst/>
              <a:gdLst>
                <a:gd name="connsiteX0" fmla="*/ 0 w 87199"/>
                <a:gd name="connsiteY0" fmla="*/ 0 h 199919"/>
                <a:gd name="connsiteX1" fmla="*/ 0 w 87199"/>
                <a:gd name="connsiteY1" fmla="*/ 168018 h 199919"/>
                <a:gd name="connsiteX2" fmla="*/ 87200 w 87199"/>
                <a:gd name="connsiteY2" fmla="*/ 199919 h 199919"/>
                <a:gd name="connsiteX3" fmla="*/ 87200 w 87199"/>
                <a:gd name="connsiteY3" fmla="*/ 0 h 199919"/>
                <a:gd name="connsiteX4" fmla="*/ 0 w 87199"/>
                <a:gd name="connsiteY4" fmla="*/ 0 h 19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99" h="199919">
                  <a:moveTo>
                    <a:pt x="0" y="0"/>
                  </a:moveTo>
                  <a:lnTo>
                    <a:pt x="0" y="168018"/>
                  </a:lnTo>
                  <a:cubicBezTo>
                    <a:pt x="0" y="185032"/>
                    <a:pt x="39346" y="199919"/>
                    <a:pt x="87200" y="199919"/>
                  </a:cubicBezTo>
                  <a:lnTo>
                    <a:pt x="87200" y="0"/>
                  </a:lnTo>
                  <a:lnTo>
                    <a:pt x="0" y="0"/>
                  </a:lnTo>
                  <a:close/>
                </a:path>
              </a:pathLst>
            </a:custGeom>
            <a:solidFill>
              <a:srgbClr val="0078D7"/>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18" name="Freeform: Shape 17">
              <a:extLst>
                <a:ext uri="{FF2B5EF4-FFF2-40B4-BE49-F238E27FC236}">
                  <a16:creationId xmlns:a16="http://schemas.microsoft.com/office/drawing/2014/main" id="{A562ADA9-092D-4C2B-A677-930F332F6363}"/>
                </a:ext>
              </a:extLst>
            </p:cNvPr>
            <p:cNvSpPr/>
            <p:nvPr/>
          </p:nvSpPr>
          <p:spPr>
            <a:xfrm>
              <a:off x="6625116" y="5954027"/>
              <a:ext cx="88262" cy="199919"/>
            </a:xfrm>
            <a:custGeom>
              <a:avLst/>
              <a:gdLst>
                <a:gd name="connsiteX0" fmla="*/ 0 w 88262"/>
                <a:gd name="connsiteY0" fmla="*/ 199919 h 199919"/>
                <a:gd name="connsiteX1" fmla="*/ 1063 w 88262"/>
                <a:gd name="connsiteY1" fmla="*/ 199919 h 199919"/>
                <a:gd name="connsiteX2" fmla="*/ 88262 w 88262"/>
                <a:gd name="connsiteY2" fmla="*/ 168018 h 199919"/>
                <a:gd name="connsiteX3" fmla="*/ 88262 w 88262"/>
                <a:gd name="connsiteY3" fmla="*/ 0 h 199919"/>
                <a:gd name="connsiteX4" fmla="*/ 0 w 88262"/>
                <a:gd name="connsiteY4" fmla="*/ 0 h 199919"/>
                <a:gd name="connsiteX5" fmla="*/ 0 w 88262"/>
                <a:gd name="connsiteY5" fmla="*/ 199919 h 19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62" h="199919">
                  <a:moveTo>
                    <a:pt x="0" y="199919"/>
                  </a:moveTo>
                  <a:lnTo>
                    <a:pt x="1063" y="199919"/>
                  </a:lnTo>
                  <a:cubicBezTo>
                    <a:pt x="48917" y="199919"/>
                    <a:pt x="88262" y="185032"/>
                    <a:pt x="88262" y="168018"/>
                  </a:cubicBezTo>
                  <a:lnTo>
                    <a:pt x="88262" y="0"/>
                  </a:lnTo>
                  <a:lnTo>
                    <a:pt x="0" y="0"/>
                  </a:lnTo>
                  <a:lnTo>
                    <a:pt x="0" y="199919"/>
                  </a:lnTo>
                  <a:close/>
                </a:path>
              </a:pathLst>
            </a:custGeom>
            <a:solidFill>
              <a:srgbClr val="0078D7"/>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19" name="Freeform: Shape 18">
              <a:extLst>
                <a:ext uri="{FF2B5EF4-FFF2-40B4-BE49-F238E27FC236}">
                  <a16:creationId xmlns:a16="http://schemas.microsoft.com/office/drawing/2014/main" id="{99281694-3880-4BD5-9921-165E5188CFFA}"/>
                </a:ext>
              </a:extLst>
            </p:cNvPr>
            <p:cNvSpPr/>
            <p:nvPr/>
          </p:nvSpPr>
          <p:spPr>
            <a:xfrm>
              <a:off x="6538960" y="5922128"/>
              <a:ext cx="174398" cy="63804"/>
            </a:xfrm>
            <a:custGeom>
              <a:avLst/>
              <a:gdLst>
                <a:gd name="connsiteX0" fmla="*/ 174398 w 174398"/>
                <a:gd name="connsiteY0" fmla="*/ 31902 h 63804"/>
                <a:gd name="connsiteX1" fmla="*/ 87200 w 174398"/>
                <a:gd name="connsiteY1" fmla="*/ 63805 h 63804"/>
                <a:gd name="connsiteX2" fmla="*/ 0 w 174398"/>
                <a:gd name="connsiteY2" fmla="*/ 31902 h 63804"/>
                <a:gd name="connsiteX3" fmla="*/ 87200 w 174398"/>
                <a:gd name="connsiteY3" fmla="*/ 0 h 63804"/>
                <a:gd name="connsiteX4" fmla="*/ 174398 w 174398"/>
                <a:gd name="connsiteY4" fmla="*/ 31902 h 63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98" h="63804">
                  <a:moveTo>
                    <a:pt x="174398" y="31902"/>
                  </a:moveTo>
                  <a:cubicBezTo>
                    <a:pt x="174398" y="48917"/>
                    <a:pt x="135053" y="63805"/>
                    <a:pt x="87200" y="63805"/>
                  </a:cubicBezTo>
                  <a:cubicBezTo>
                    <a:pt x="39346" y="63805"/>
                    <a:pt x="0" y="48917"/>
                    <a:pt x="0" y="31902"/>
                  </a:cubicBezTo>
                  <a:cubicBezTo>
                    <a:pt x="0" y="14888"/>
                    <a:pt x="39346" y="0"/>
                    <a:pt x="87200" y="0"/>
                  </a:cubicBezTo>
                  <a:cubicBezTo>
                    <a:pt x="135053" y="0"/>
                    <a:pt x="174398" y="13825"/>
                    <a:pt x="174398" y="31902"/>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20" name="Freeform: Shape 19">
              <a:extLst>
                <a:ext uri="{FF2B5EF4-FFF2-40B4-BE49-F238E27FC236}">
                  <a16:creationId xmlns:a16="http://schemas.microsoft.com/office/drawing/2014/main" id="{81FDF18B-83B6-44B7-BA52-1C4391DE9A47}"/>
                </a:ext>
              </a:extLst>
            </p:cNvPr>
            <p:cNvSpPr/>
            <p:nvPr/>
          </p:nvSpPr>
          <p:spPr>
            <a:xfrm>
              <a:off x="6557052" y="5930628"/>
              <a:ext cx="138242" cy="42536"/>
            </a:xfrm>
            <a:custGeom>
              <a:avLst/>
              <a:gdLst>
                <a:gd name="connsiteX0" fmla="*/ 138243 w 138242"/>
                <a:gd name="connsiteY0" fmla="*/ 21268 h 42536"/>
                <a:gd name="connsiteX1" fmla="*/ 69122 w 138242"/>
                <a:gd name="connsiteY1" fmla="*/ 42536 h 42536"/>
                <a:gd name="connsiteX2" fmla="*/ 0 w 138242"/>
                <a:gd name="connsiteY2" fmla="*/ 21268 h 42536"/>
                <a:gd name="connsiteX3" fmla="*/ 69122 w 138242"/>
                <a:gd name="connsiteY3" fmla="*/ 0 h 42536"/>
                <a:gd name="connsiteX4" fmla="*/ 138243 w 138242"/>
                <a:gd name="connsiteY4" fmla="*/ 21268 h 4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42" h="42536">
                  <a:moveTo>
                    <a:pt x="138243" y="21268"/>
                  </a:moveTo>
                  <a:cubicBezTo>
                    <a:pt x="138243" y="32966"/>
                    <a:pt x="107404" y="42536"/>
                    <a:pt x="69122" y="42536"/>
                  </a:cubicBezTo>
                  <a:cubicBezTo>
                    <a:pt x="30839" y="42536"/>
                    <a:pt x="0" y="32966"/>
                    <a:pt x="0" y="21268"/>
                  </a:cubicBezTo>
                  <a:cubicBezTo>
                    <a:pt x="0" y="9570"/>
                    <a:pt x="30839" y="0"/>
                    <a:pt x="69122" y="0"/>
                  </a:cubicBezTo>
                  <a:cubicBezTo>
                    <a:pt x="107404" y="0"/>
                    <a:pt x="138243" y="9570"/>
                    <a:pt x="138243" y="21268"/>
                  </a:cubicBezTo>
                  <a:close/>
                </a:path>
              </a:pathLst>
            </a:custGeom>
            <a:solidFill>
              <a:srgbClr val="0078D4">
                <a:lumMod val="75000"/>
              </a:srgbClr>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21" name="Freeform: Shape 20">
              <a:extLst>
                <a:ext uri="{FF2B5EF4-FFF2-40B4-BE49-F238E27FC236}">
                  <a16:creationId xmlns:a16="http://schemas.microsoft.com/office/drawing/2014/main" id="{EE847199-53BA-44EE-8C6F-47C536DB1448}"/>
                </a:ext>
              </a:extLst>
            </p:cNvPr>
            <p:cNvSpPr/>
            <p:nvPr/>
          </p:nvSpPr>
          <p:spPr>
            <a:xfrm>
              <a:off x="6558110" y="5930628"/>
              <a:ext cx="138242" cy="34028"/>
            </a:xfrm>
            <a:custGeom>
              <a:avLst/>
              <a:gdLst>
                <a:gd name="connsiteX0" fmla="*/ 123355 w 138242"/>
                <a:gd name="connsiteY0" fmla="*/ 34029 h 34028"/>
                <a:gd name="connsiteX1" fmla="*/ 138243 w 138242"/>
                <a:gd name="connsiteY1" fmla="*/ 21268 h 34028"/>
                <a:gd name="connsiteX2" fmla="*/ 69121 w 138242"/>
                <a:gd name="connsiteY2" fmla="*/ 0 h 34028"/>
                <a:gd name="connsiteX3" fmla="*/ 0 w 138242"/>
                <a:gd name="connsiteY3" fmla="*/ 20205 h 34028"/>
                <a:gd name="connsiteX4" fmla="*/ 13825 w 138242"/>
                <a:gd name="connsiteY4" fmla="*/ 32966 h 34028"/>
                <a:gd name="connsiteX5" fmla="*/ 69121 w 138242"/>
                <a:gd name="connsiteY5" fmla="*/ 24458 h 34028"/>
                <a:gd name="connsiteX6" fmla="*/ 123355 w 138242"/>
                <a:gd name="connsiteY6" fmla="*/ 34029 h 3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42" h="34028">
                  <a:moveTo>
                    <a:pt x="123355" y="34029"/>
                  </a:moveTo>
                  <a:cubicBezTo>
                    <a:pt x="131862" y="30839"/>
                    <a:pt x="138243" y="25522"/>
                    <a:pt x="138243" y="21268"/>
                  </a:cubicBezTo>
                  <a:cubicBezTo>
                    <a:pt x="138243" y="9570"/>
                    <a:pt x="107404" y="0"/>
                    <a:pt x="69121" y="0"/>
                  </a:cubicBezTo>
                  <a:cubicBezTo>
                    <a:pt x="30839" y="0"/>
                    <a:pt x="0" y="8508"/>
                    <a:pt x="0" y="20205"/>
                  </a:cubicBezTo>
                  <a:cubicBezTo>
                    <a:pt x="0" y="25522"/>
                    <a:pt x="5317" y="29775"/>
                    <a:pt x="13825" y="32966"/>
                  </a:cubicBezTo>
                  <a:cubicBezTo>
                    <a:pt x="26585" y="27648"/>
                    <a:pt x="46790" y="24458"/>
                    <a:pt x="69121" y="24458"/>
                  </a:cubicBezTo>
                  <a:cubicBezTo>
                    <a:pt x="90389" y="25522"/>
                    <a:pt x="110595" y="28712"/>
                    <a:pt x="123355" y="34029"/>
                  </a:cubicBezTo>
                  <a:close/>
                </a:path>
              </a:pathLst>
            </a:custGeom>
            <a:solidFill>
              <a:srgbClr val="50E6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22" name="Rectangle 21">
            <a:extLst>
              <a:ext uri="{FF2B5EF4-FFF2-40B4-BE49-F238E27FC236}">
                <a16:creationId xmlns:a16="http://schemas.microsoft.com/office/drawing/2014/main" id="{F2E1348B-F0D5-4D63-9436-09F793688376}"/>
              </a:ext>
            </a:extLst>
          </p:cNvPr>
          <p:cNvSpPr/>
          <p:nvPr/>
        </p:nvSpPr>
        <p:spPr bwMode="auto">
          <a:xfrm>
            <a:off x="3465055" y="2066869"/>
            <a:ext cx="2560320"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Unlimited </a:t>
            </a:r>
          </a:p>
          <a:p>
            <a:pPr algn="ctr" defTabSz="932472" fontAlgn="base">
              <a:lnSpc>
                <a:spcPct val="90000"/>
              </a:lnSpc>
              <a:spcBef>
                <a:spcPct val="0"/>
              </a:spcBef>
              <a:spcAft>
                <a:spcPct val="0"/>
              </a:spcAft>
            </a:pPr>
            <a:r>
              <a:rPr lang="en-US" sz="1600">
                <a:latin typeface="Segoe UI Semibold"/>
              </a:rPr>
              <a:t>data scale </a:t>
            </a:r>
          </a:p>
        </p:txBody>
      </p:sp>
      <p:sp>
        <p:nvSpPr>
          <p:cNvPr id="23" name="Rectangle 22">
            <a:extLst>
              <a:ext uri="{FF2B5EF4-FFF2-40B4-BE49-F238E27FC236}">
                <a16:creationId xmlns:a16="http://schemas.microsoft.com/office/drawing/2014/main" id="{E0F54590-A06F-4E31-B411-A3C8CC02E518}"/>
              </a:ext>
            </a:extLst>
          </p:cNvPr>
          <p:cNvSpPr/>
          <p:nvPr/>
        </p:nvSpPr>
        <p:spPr bwMode="auto">
          <a:xfrm>
            <a:off x="6177314" y="2066869"/>
            <a:ext cx="2560320"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Common Platform</a:t>
            </a:r>
          </a:p>
        </p:txBody>
      </p:sp>
      <p:sp>
        <p:nvSpPr>
          <p:cNvPr id="24" name="Rectangle 23">
            <a:extLst>
              <a:ext uri="{FF2B5EF4-FFF2-40B4-BE49-F238E27FC236}">
                <a16:creationId xmlns:a16="http://schemas.microsoft.com/office/drawing/2014/main" id="{DEECE0D4-2485-427A-AA8F-C43FEFB0E7DD}"/>
              </a:ext>
            </a:extLst>
          </p:cNvPr>
          <p:cNvSpPr/>
          <p:nvPr/>
        </p:nvSpPr>
        <p:spPr bwMode="auto">
          <a:xfrm>
            <a:off x="8889574" y="2066869"/>
            <a:ext cx="2560320"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latin typeface="Segoe UI Semibold"/>
              </a:rPr>
              <a:t>Lower </a:t>
            </a:r>
            <a:r>
              <a:rPr lang="en-US" sz="1600" err="1">
                <a:latin typeface="Segoe UI Semibold"/>
              </a:rPr>
              <a:t>TCO</a:t>
            </a:r>
            <a:endParaRPr lang="en-US" sz="1600">
              <a:latin typeface="Segoe UI Semibold"/>
            </a:endParaRPr>
          </a:p>
        </p:txBody>
      </p:sp>
      <p:grpSp>
        <p:nvGrpSpPr>
          <p:cNvPr id="25" name="Group 24">
            <a:extLst>
              <a:ext uri="{FF2B5EF4-FFF2-40B4-BE49-F238E27FC236}">
                <a16:creationId xmlns:a16="http://schemas.microsoft.com/office/drawing/2014/main" id="{7FAF5CB9-E2AA-46C5-8125-B3A35ECCC5AF}"/>
              </a:ext>
            </a:extLst>
          </p:cNvPr>
          <p:cNvGrpSpPr/>
          <p:nvPr/>
        </p:nvGrpSpPr>
        <p:grpSpPr>
          <a:xfrm>
            <a:off x="2202411" y="3906390"/>
            <a:ext cx="291800" cy="291800"/>
            <a:chOff x="1517650" y="1863725"/>
            <a:chExt cx="177800" cy="177800"/>
          </a:xfrm>
          <a:solidFill>
            <a:schemeClr val="bg1"/>
          </a:solidFill>
        </p:grpSpPr>
        <p:sp>
          <p:nvSpPr>
            <p:cNvPr id="26" name="Oval 25">
              <a:extLst>
                <a:ext uri="{FF2B5EF4-FFF2-40B4-BE49-F238E27FC236}">
                  <a16:creationId xmlns:a16="http://schemas.microsoft.com/office/drawing/2014/main" id="{37142D09-7A48-4DD5-9BDE-5A4ACC8E3C93}"/>
                </a:ext>
              </a:extLst>
            </p:cNvPr>
            <p:cNvSpPr/>
            <p:nvPr/>
          </p:nvSpPr>
          <p:spPr bwMode="auto">
            <a:xfrm>
              <a:off x="1517650" y="1863725"/>
              <a:ext cx="177800" cy="177800"/>
            </a:xfrm>
            <a:prstGeom prst="ellipse">
              <a:avLst/>
            </a:prstGeom>
            <a:solidFill>
              <a:schemeClr val="bg1"/>
            </a:solidFill>
            <a:ln w="190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27" name="Freeform 5">
              <a:extLst>
                <a:ext uri="{FF2B5EF4-FFF2-40B4-BE49-F238E27FC236}">
                  <a16:creationId xmlns:a16="http://schemas.microsoft.com/office/drawing/2014/main" id="{CF8D6CAF-46ED-47FB-88E6-E11FA492D42C}"/>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28" name="Group 27">
            <a:extLst>
              <a:ext uri="{FF2B5EF4-FFF2-40B4-BE49-F238E27FC236}">
                <a16:creationId xmlns:a16="http://schemas.microsoft.com/office/drawing/2014/main" id="{00669ACA-C8C5-4A9E-A95B-B78C3BBB49F7}"/>
              </a:ext>
            </a:extLst>
          </p:cNvPr>
          <p:cNvGrpSpPr/>
          <p:nvPr/>
        </p:nvGrpSpPr>
        <p:grpSpPr>
          <a:xfrm>
            <a:off x="4953712" y="3875270"/>
            <a:ext cx="291800" cy="291800"/>
            <a:chOff x="1517650" y="1863725"/>
            <a:chExt cx="177800" cy="177800"/>
          </a:xfrm>
          <a:solidFill>
            <a:schemeClr val="bg1"/>
          </a:solidFill>
        </p:grpSpPr>
        <p:sp>
          <p:nvSpPr>
            <p:cNvPr id="31" name="Oval 30">
              <a:extLst>
                <a:ext uri="{FF2B5EF4-FFF2-40B4-BE49-F238E27FC236}">
                  <a16:creationId xmlns:a16="http://schemas.microsoft.com/office/drawing/2014/main" id="{4C4A84C0-0CC7-4684-BB2F-92247BD84FC7}"/>
                </a:ext>
              </a:extLst>
            </p:cNvPr>
            <p:cNvSpPr/>
            <p:nvPr/>
          </p:nvSpPr>
          <p:spPr bwMode="auto">
            <a:xfrm>
              <a:off x="1517650" y="1863725"/>
              <a:ext cx="177800" cy="177800"/>
            </a:xfrm>
            <a:prstGeom prst="ellipse">
              <a:avLst/>
            </a:prstGeom>
            <a:solidFill>
              <a:schemeClr val="bg1"/>
            </a:solidFill>
            <a:ln w="190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33" name="Freeform 5">
              <a:extLst>
                <a:ext uri="{FF2B5EF4-FFF2-40B4-BE49-F238E27FC236}">
                  <a16:creationId xmlns:a16="http://schemas.microsoft.com/office/drawing/2014/main" id="{BBC26830-BDF2-4CFF-BE97-9F14F68D8A01}"/>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F71F5930-6843-41F2-87C5-39B609C94F47}"/>
              </a:ext>
            </a:extLst>
          </p:cNvPr>
          <p:cNvGrpSpPr/>
          <p:nvPr/>
        </p:nvGrpSpPr>
        <p:grpSpPr>
          <a:xfrm>
            <a:off x="7616957" y="3870569"/>
            <a:ext cx="291800" cy="291800"/>
            <a:chOff x="1517650" y="1863725"/>
            <a:chExt cx="177800" cy="177800"/>
          </a:xfrm>
          <a:solidFill>
            <a:schemeClr val="bg1"/>
          </a:solidFill>
        </p:grpSpPr>
        <p:sp>
          <p:nvSpPr>
            <p:cNvPr id="44" name="Oval 43">
              <a:extLst>
                <a:ext uri="{FF2B5EF4-FFF2-40B4-BE49-F238E27FC236}">
                  <a16:creationId xmlns:a16="http://schemas.microsoft.com/office/drawing/2014/main" id="{F3E538B3-9E07-41F1-9A6F-4A52EC397921}"/>
                </a:ext>
              </a:extLst>
            </p:cNvPr>
            <p:cNvSpPr/>
            <p:nvPr/>
          </p:nvSpPr>
          <p:spPr bwMode="auto">
            <a:xfrm>
              <a:off x="1517650" y="1863725"/>
              <a:ext cx="177800" cy="177800"/>
            </a:xfrm>
            <a:prstGeom prst="ellipse">
              <a:avLst/>
            </a:prstGeom>
            <a:solidFill>
              <a:schemeClr val="bg1"/>
            </a:solidFill>
            <a:ln w="190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45" name="Freeform 5">
              <a:extLst>
                <a:ext uri="{FF2B5EF4-FFF2-40B4-BE49-F238E27FC236}">
                  <a16:creationId xmlns:a16="http://schemas.microsoft.com/office/drawing/2014/main" id="{12692E81-7386-42A7-A38F-DBF7BB81C69A}"/>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46" name="quick setup 1" descr="quick setup">
            <a:extLst>
              <a:ext uri="{FF2B5EF4-FFF2-40B4-BE49-F238E27FC236}">
                <a16:creationId xmlns:a16="http://schemas.microsoft.com/office/drawing/2014/main" id="{6AA4D353-9613-4547-8FE3-5A4F15D457C6}"/>
              </a:ext>
            </a:extLst>
          </p:cNvPr>
          <p:cNvGrpSpPr>
            <a:grpSpLocks noChangeAspect="1"/>
          </p:cNvGrpSpPr>
          <p:nvPr/>
        </p:nvGrpSpPr>
        <p:grpSpPr bwMode="auto">
          <a:xfrm>
            <a:off x="4419287" y="3337816"/>
            <a:ext cx="916082" cy="610718"/>
            <a:chOff x="3313" y="784"/>
            <a:chExt cx="324" cy="216"/>
          </a:xfrm>
        </p:grpSpPr>
        <p:sp>
          <p:nvSpPr>
            <p:cNvPr id="47" name="AutoShape 46">
              <a:extLst>
                <a:ext uri="{FF2B5EF4-FFF2-40B4-BE49-F238E27FC236}">
                  <a16:creationId xmlns:a16="http://schemas.microsoft.com/office/drawing/2014/main" id="{FB4140BA-29F1-46EA-B079-D8D36971BA2A}"/>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8" name="Freeform 48">
              <a:extLst>
                <a:ext uri="{FF2B5EF4-FFF2-40B4-BE49-F238E27FC236}">
                  <a16:creationId xmlns:a16="http://schemas.microsoft.com/office/drawing/2014/main" id="{A24E1DB7-E5A3-4C8A-A23B-90F78861307D}"/>
                </a:ext>
              </a:extLst>
            </p:cNvPr>
            <p:cNvSpPr>
              <a:spLocks noEditPoints="1"/>
            </p:cNvSpPr>
            <p:nvPr/>
          </p:nvSpPr>
          <p:spPr bwMode="auto">
            <a:xfrm>
              <a:off x="3313"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9" name="Rectangle 49">
              <a:extLst>
                <a:ext uri="{FF2B5EF4-FFF2-40B4-BE49-F238E27FC236}">
                  <a16:creationId xmlns:a16="http://schemas.microsoft.com/office/drawing/2014/main" id="{322A8FC5-921A-45CB-9D2E-3DAD9D4C7B04}"/>
                </a:ext>
              </a:extLst>
            </p:cNvPr>
            <p:cNvSpPr>
              <a:spLocks noChangeArrowheads="1"/>
            </p:cNvSpPr>
            <p:nvPr/>
          </p:nvSpPr>
          <p:spPr bwMode="auto">
            <a:xfrm>
              <a:off x="3313"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0" name="Freeform 50">
              <a:extLst>
                <a:ext uri="{FF2B5EF4-FFF2-40B4-BE49-F238E27FC236}">
                  <a16:creationId xmlns:a16="http://schemas.microsoft.com/office/drawing/2014/main" id="{960A085D-947E-405F-BC87-94729BB2ABA7}"/>
                </a:ext>
              </a:extLst>
            </p:cNvPr>
            <p:cNvSpPr>
              <a:spLocks/>
            </p:cNvSpPr>
            <p:nvPr/>
          </p:nvSpPr>
          <p:spPr bwMode="auto">
            <a:xfrm>
              <a:off x="3449"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1" name="Freeform 51">
              <a:extLst>
                <a:ext uri="{FF2B5EF4-FFF2-40B4-BE49-F238E27FC236}">
                  <a16:creationId xmlns:a16="http://schemas.microsoft.com/office/drawing/2014/main" id="{8D211EE7-A875-46A2-BB4E-C6F3DFB74DDB}"/>
                </a:ext>
              </a:extLst>
            </p:cNvPr>
            <p:cNvSpPr>
              <a:spLocks/>
            </p:cNvSpPr>
            <p:nvPr/>
          </p:nvSpPr>
          <p:spPr bwMode="auto">
            <a:xfrm>
              <a:off x="3360"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52" name="Group 4" descr=" download">
            <a:extLst>
              <a:ext uri="{FF2B5EF4-FFF2-40B4-BE49-F238E27FC236}">
                <a16:creationId xmlns:a16="http://schemas.microsoft.com/office/drawing/2014/main" id="{118E1B8D-2648-4107-BA41-8EF209A4B082}"/>
              </a:ext>
            </a:extLst>
          </p:cNvPr>
          <p:cNvGrpSpPr>
            <a:grpSpLocks noChangeAspect="1"/>
          </p:cNvGrpSpPr>
          <p:nvPr/>
        </p:nvGrpSpPr>
        <p:grpSpPr bwMode="auto">
          <a:xfrm>
            <a:off x="9909643" y="3149536"/>
            <a:ext cx="690043" cy="798998"/>
            <a:chOff x="445" y="770"/>
            <a:chExt cx="266" cy="308"/>
          </a:xfrm>
        </p:grpSpPr>
        <p:sp>
          <p:nvSpPr>
            <p:cNvPr id="53" name="Freeform 5">
              <a:extLst>
                <a:ext uri="{FF2B5EF4-FFF2-40B4-BE49-F238E27FC236}">
                  <a16:creationId xmlns:a16="http://schemas.microsoft.com/office/drawing/2014/main" id="{D8A71D54-C01A-4D41-A733-724583B50349}"/>
                </a:ext>
              </a:extLst>
            </p:cNvPr>
            <p:cNvSpPr>
              <a:spLocks/>
            </p:cNvSpPr>
            <p:nvPr/>
          </p:nvSpPr>
          <p:spPr bwMode="auto">
            <a:xfrm>
              <a:off x="493" y="770"/>
              <a:ext cx="170" cy="252"/>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6">
              <a:extLst>
                <a:ext uri="{FF2B5EF4-FFF2-40B4-BE49-F238E27FC236}">
                  <a16:creationId xmlns:a16="http://schemas.microsoft.com/office/drawing/2014/main" id="{4E7344E3-BF99-4BC0-8113-EAA75BE98EC7}"/>
                </a:ext>
              </a:extLst>
            </p:cNvPr>
            <p:cNvSpPr>
              <a:spLocks noChangeArrowheads="1"/>
            </p:cNvSpPr>
            <p:nvPr/>
          </p:nvSpPr>
          <p:spPr bwMode="auto">
            <a:xfrm>
              <a:off x="445" y="1044"/>
              <a:ext cx="266" cy="3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FCEC91C6-E535-43FE-B28E-52AC13924BBE}"/>
              </a:ext>
            </a:extLst>
          </p:cNvPr>
          <p:cNvGrpSpPr/>
          <p:nvPr/>
        </p:nvGrpSpPr>
        <p:grpSpPr>
          <a:xfrm>
            <a:off x="10453786" y="3888028"/>
            <a:ext cx="291800" cy="291800"/>
            <a:chOff x="1517650" y="1863725"/>
            <a:chExt cx="177800" cy="177800"/>
          </a:xfrm>
          <a:solidFill>
            <a:schemeClr val="bg1"/>
          </a:solidFill>
        </p:grpSpPr>
        <p:sp>
          <p:nvSpPr>
            <p:cNvPr id="56" name="Oval 55">
              <a:extLst>
                <a:ext uri="{FF2B5EF4-FFF2-40B4-BE49-F238E27FC236}">
                  <a16:creationId xmlns:a16="http://schemas.microsoft.com/office/drawing/2014/main" id="{5DA68220-B356-4FE3-AF7F-204866D174F6}"/>
                </a:ext>
              </a:extLst>
            </p:cNvPr>
            <p:cNvSpPr/>
            <p:nvPr/>
          </p:nvSpPr>
          <p:spPr bwMode="auto">
            <a:xfrm>
              <a:off x="1517650" y="1863725"/>
              <a:ext cx="177800" cy="177800"/>
            </a:xfrm>
            <a:prstGeom prst="ellipse">
              <a:avLst/>
            </a:prstGeom>
            <a:solidFill>
              <a:schemeClr val="bg1"/>
            </a:solidFill>
            <a:ln w="190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57" name="Freeform 5">
              <a:extLst>
                <a:ext uri="{FF2B5EF4-FFF2-40B4-BE49-F238E27FC236}">
                  <a16:creationId xmlns:a16="http://schemas.microsoft.com/office/drawing/2014/main" id="{8D60EB77-2CE9-4534-90B8-D515CE10CB5C}"/>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90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Semilight"/>
                <a:ea typeface="+mn-ea"/>
                <a:cs typeface="+mn-cs"/>
              </a:endParaRPr>
            </a:p>
          </p:txBody>
        </p:sp>
      </p:grpSp>
      <p:grpSp>
        <p:nvGrpSpPr>
          <p:cNvPr id="58" name="Graphic 291" descr="gear, wrench, engineer">
            <a:extLst>
              <a:ext uri="{FF2B5EF4-FFF2-40B4-BE49-F238E27FC236}">
                <a16:creationId xmlns:a16="http://schemas.microsoft.com/office/drawing/2014/main" id="{DCD572E5-94CA-4C67-90C1-86F489BFA4B6}"/>
              </a:ext>
            </a:extLst>
          </p:cNvPr>
          <p:cNvGrpSpPr/>
          <p:nvPr/>
        </p:nvGrpSpPr>
        <p:grpSpPr>
          <a:xfrm>
            <a:off x="7045444" y="3260235"/>
            <a:ext cx="769666" cy="769663"/>
            <a:chOff x="3513079" y="2994448"/>
            <a:chExt cx="498751" cy="498751"/>
          </a:xfrm>
        </p:grpSpPr>
        <p:sp>
          <p:nvSpPr>
            <p:cNvPr id="59" name="Freeform: Shape 58">
              <a:extLst>
                <a:ext uri="{FF2B5EF4-FFF2-40B4-BE49-F238E27FC236}">
                  <a16:creationId xmlns:a16="http://schemas.microsoft.com/office/drawing/2014/main" id="{1E267D66-0984-4BE7-B2DD-23E88D9E9CC6}"/>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990ABE5-A529-4A6A-9AFE-A25BCD641C22}"/>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92273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424" y="222583"/>
            <a:ext cx="11336039" cy="758022"/>
          </a:xfrm>
        </p:spPr>
        <p:txBody>
          <a:bodyPr/>
          <a:lstStyle/>
          <a:p>
            <a:r>
              <a:rPr lang="en-US" dirty="0"/>
              <a:t>Common customer use cases</a:t>
            </a:r>
          </a:p>
        </p:txBody>
      </p:sp>
      <p:sp>
        <p:nvSpPr>
          <p:cNvPr id="37" name="Rectangle 36">
            <a:extLst>
              <a:ext uri="{FF2B5EF4-FFF2-40B4-BE49-F238E27FC236}">
                <a16:creationId xmlns:a16="http://schemas.microsoft.com/office/drawing/2014/main" id="{4C05B124-075D-473E-AA6C-15F676F83383}"/>
              </a:ext>
            </a:extLst>
          </p:cNvPr>
          <p:cNvSpPr/>
          <p:nvPr/>
        </p:nvSpPr>
        <p:spPr bwMode="auto">
          <a:xfrm>
            <a:off x="563509" y="2069435"/>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Modern data warehouse</a:t>
            </a:r>
          </a:p>
          <a:p>
            <a:pPr algn="ctr" defTabSz="932472" fontAlgn="base">
              <a:lnSpc>
                <a:spcPct val="90000"/>
              </a:lnSpc>
              <a:spcBef>
                <a:spcPct val="0"/>
              </a:spcBef>
              <a:spcAft>
                <a:spcPct val="0"/>
              </a:spcAft>
            </a:pPr>
            <a:endParaRPr lang="en-US" sz="1600" dirty="0">
              <a:latin typeface="+mj-lt"/>
            </a:endParaRPr>
          </a:p>
        </p:txBody>
      </p:sp>
      <p:sp>
        <p:nvSpPr>
          <p:cNvPr id="38" name="TextBox 37">
            <a:extLst>
              <a:ext uri="{FF2B5EF4-FFF2-40B4-BE49-F238E27FC236}">
                <a16:creationId xmlns:a16="http://schemas.microsoft.com/office/drawing/2014/main" id="{C89A3076-F266-4A82-B620-FBC3961162CF}"/>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endParaRPr lang="en-US" sz="2000">
              <a:solidFill>
                <a:srgbClr val="0078D7"/>
              </a:solidFill>
              <a:latin typeface="+mj-lt"/>
            </a:endParaRPr>
          </a:p>
        </p:txBody>
      </p:sp>
      <p:sp>
        <p:nvSpPr>
          <p:cNvPr id="39" name="TextBox 38">
            <a:extLst>
              <a:ext uri="{FF2B5EF4-FFF2-40B4-BE49-F238E27FC236}">
                <a16:creationId xmlns:a16="http://schemas.microsoft.com/office/drawing/2014/main" id="{CCE97086-33EE-46F7-9A88-9C996228F13F}"/>
              </a:ext>
            </a:extLst>
          </p:cNvPr>
          <p:cNvSpPr txBox="1"/>
          <p:nvPr/>
        </p:nvSpPr>
        <p:spPr>
          <a:xfrm>
            <a:off x="730130" y="4027839"/>
            <a:ext cx="2869408" cy="843655"/>
          </a:xfrm>
          <a:prstGeom prst="rect">
            <a:avLst/>
          </a:prstGeom>
          <a:noFill/>
        </p:spPr>
        <p:txBody>
          <a:bodyPr wrap="square" lIns="0" tIns="143428" rIns="179285" bIns="143428" rtlCol="0">
            <a:spAutoFit/>
          </a:bodyPr>
          <a:lstStyle/>
          <a:p>
            <a:pPr lvl="0" algn="ctr">
              <a:spcAft>
                <a:spcPts val="1200"/>
              </a:spcAft>
              <a:defRPr/>
            </a:pPr>
            <a:r>
              <a:rPr lang="en-US" sz="1200" dirty="0"/>
              <a:t>“Integrate all our data—including Big Data—with our data warehouse for analytics and reporting”</a:t>
            </a:r>
          </a:p>
        </p:txBody>
      </p:sp>
      <p:sp>
        <p:nvSpPr>
          <p:cNvPr id="40" name="TextBox 39">
            <a:extLst>
              <a:ext uri="{FF2B5EF4-FFF2-40B4-BE49-F238E27FC236}">
                <a16:creationId xmlns:a16="http://schemas.microsoft.com/office/drawing/2014/main" id="{B5E971CE-27F6-412C-895D-7AC72BE486DA}"/>
              </a:ext>
            </a:extLst>
          </p:cNvPr>
          <p:cNvSpPr txBox="1"/>
          <p:nvPr/>
        </p:nvSpPr>
        <p:spPr>
          <a:xfrm>
            <a:off x="8820921" y="3602394"/>
            <a:ext cx="3212189" cy="566656"/>
          </a:xfrm>
          <a:prstGeom prst="rect">
            <a:avLst/>
          </a:prstGeom>
          <a:noFill/>
        </p:spPr>
        <p:txBody>
          <a:bodyPr wrap="square" lIns="0" tIns="143428" rIns="179285" bIns="143428" rtlCol="0">
            <a:spAutoFit/>
          </a:bodyPr>
          <a:lstStyle/>
          <a:p>
            <a:pPr lvl="0">
              <a:lnSpc>
                <a:spcPct val="90000"/>
              </a:lnSpc>
              <a:spcAft>
                <a:spcPts val="588"/>
              </a:spcAft>
              <a:defRPr/>
            </a:pPr>
            <a:endParaRPr lang="en-US" sz="2000">
              <a:solidFill>
                <a:srgbClr val="0078D7"/>
              </a:solidFill>
              <a:latin typeface="+mj-lt"/>
            </a:endParaRPr>
          </a:p>
        </p:txBody>
      </p:sp>
      <p:sp>
        <p:nvSpPr>
          <p:cNvPr id="41" name="Arrow: Chevron 40">
            <a:extLst>
              <a:ext uri="{FF2B5EF4-FFF2-40B4-BE49-F238E27FC236}">
                <a16:creationId xmlns:a16="http://schemas.microsoft.com/office/drawing/2014/main" id="{9184B891-B338-438A-B7DB-91E2D9BBB6C9}"/>
              </a:ext>
            </a:extLst>
          </p:cNvPr>
          <p:cNvSpPr/>
          <p:nvPr/>
        </p:nvSpPr>
        <p:spPr bwMode="auto">
          <a:xfrm>
            <a:off x="3915506" y="3188865"/>
            <a:ext cx="357265" cy="661837"/>
          </a:xfrm>
          <a:prstGeom prst="chevr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Arrow: Chevron 41">
            <a:extLst>
              <a:ext uri="{FF2B5EF4-FFF2-40B4-BE49-F238E27FC236}">
                <a16:creationId xmlns:a16="http://schemas.microsoft.com/office/drawing/2014/main" id="{5D4177E5-1FE8-4BF5-8BD9-F56DAEBF3180}"/>
              </a:ext>
            </a:extLst>
          </p:cNvPr>
          <p:cNvSpPr/>
          <p:nvPr/>
        </p:nvSpPr>
        <p:spPr bwMode="auto">
          <a:xfrm>
            <a:off x="7892078" y="3188865"/>
            <a:ext cx="357265" cy="661837"/>
          </a:xfrm>
          <a:prstGeom prst="chevr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A6668982-EF6D-4367-84A1-2B3D88E70400}"/>
              </a:ext>
            </a:extLst>
          </p:cNvPr>
          <p:cNvGrpSpPr/>
          <p:nvPr/>
        </p:nvGrpSpPr>
        <p:grpSpPr>
          <a:xfrm>
            <a:off x="1604509" y="3065552"/>
            <a:ext cx="1028204" cy="679325"/>
            <a:chOff x="1656637" y="2860882"/>
            <a:chExt cx="1028204" cy="679325"/>
          </a:xfrm>
        </p:grpSpPr>
        <p:grpSp>
          <p:nvGrpSpPr>
            <p:cNvPr id="62" name="Group 61">
              <a:extLst>
                <a:ext uri="{FF2B5EF4-FFF2-40B4-BE49-F238E27FC236}">
                  <a16:creationId xmlns:a16="http://schemas.microsoft.com/office/drawing/2014/main" id="{36FEBBB8-8A83-4D73-AA90-5E0AEA89225F}"/>
                </a:ext>
              </a:extLst>
            </p:cNvPr>
            <p:cNvGrpSpPr/>
            <p:nvPr/>
          </p:nvGrpSpPr>
          <p:grpSpPr>
            <a:xfrm>
              <a:off x="1656637" y="2860882"/>
              <a:ext cx="511118" cy="679325"/>
              <a:chOff x="6538960" y="5922128"/>
              <a:chExt cx="174418" cy="231818"/>
            </a:xfrm>
          </p:grpSpPr>
          <p:sp>
            <p:nvSpPr>
              <p:cNvPr id="64" name="Freeform: Shape 63">
                <a:extLst>
                  <a:ext uri="{FF2B5EF4-FFF2-40B4-BE49-F238E27FC236}">
                    <a16:creationId xmlns:a16="http://schemas.microsoft.com/office/drawing/2014/main" id="{4925D944-AFEC-48B7-BAE2-5C1C231D41D6}"/>
                  </a:ext>
                </a:extLst>
              </p:cNvPr>
              <p:cNvSpPr/>
              <p:nvPr/>
            </p:nvSpPr>
            <p:spPr>
              <a:xfrm>
                <a:off x="6538960" y="5954027"/>
                <a:ext cx="87199" cy="199919"/>
              </a:xfrm>
              <a:custGeom>
                <a:avLst/>
                <a:gdLst>
                  <a:gd name="connsiteX0" fmla="*/ 0 w 87199"/>
                  <a:gd name="connsiteY0" fmla="*/ 0 h 199919"/>
                  <a:gd name="connsiteX1" fmla="*/ 0 w 87199"/>
                  <a:gd name="connsiteY1" fmla="*/ 168018 h 199919"/>
                  <a:gd name="connsiteX2" fmla="*/ 87200 w 87199"/>
                  <a:gd name="connsiteY2" fmla="*/ 199919 h 199919"/>
                  <a:gd name="connsiteX3" fmla="*/ 87200 w 87199"/>
                  <a:gd name="connsiteY3" fmla="*/ 0 h 199919"/>
                  <a:gd name="connsiteX4" fmla="*/ 0 w 87199"/>
                  <a:gd name="connsiteY4" fmla="*/ 0 h 19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99" h="199919">
                    <a:moveTo>
                      <a:pt x="0" y="0"/>
                    </a:moveTo>
                    <a:lnTo>
                      <a:pt x="0" y="168018"/>
                    </a:lnTo>
                    <a:cubicBezTo>
                      <a:pt x="0" y="185032"/>
                      <a:pt x="39346" y="199919"/>
                      <a:pt x="87200" y="199919"/>
                    </a:cubicBezTo>
                    <a:lnTo>
                      <a:pt x="87200" y="0"/>
                    </a:lnTo>
                    <a:lnTo>
                      <a:pt x="0" y="0"/>
                    </a:lnTo>
                    <a:close/>
                  </a:path>
                </a:pathLst>
              </a:custGeom>
              <a:solidFill>
                <a:srgbClr val="0078D7"/>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5" name="Freeform: Shape 64">
                <a:extLst>
                  <a:ext uri="{FF2B5EF4-FFF2-40B4-BE49-F238E27FC236}">
                    <a16:creationId xmlns:a16="http://schemas.microsoft.com/office/drawing/2014/main" id="{D98640BA-F378-4DF9-A004-D2E2F0F1A3D8}"/>
                  </a:ext>
                </a:extLst>
              </p:cNvPr>
              <p:cNvSpPr/>
              <p:nvPr/>
            </p:nvSpPr>
            <p:spPr>
              <a:xfrm>
                <a:off x="6625116" y="5954027"/>
                <a:ext cx="88262" cy="199919"/>
              </a:xfrm>
              <a:custGeom>
                <a:avLst/>
                <a:gdLst>
                  <a:gd name="connsiteX0" fmla="*/ 0 w 88262"/>
                  <a:gd name="connsiteY0" fmla="*/ 199919 h 199919"/>
                  <a:gd name="connsiteX1" fmla="*/ 1063 w 88262"/>
                  <a:gd name="connsiteY1" fmla="*/ 199919 h 199919"/>
                  <a:gd name="connsiteX2" fmla="*/ 88262 w 88262"/>
                  <a:gd name="connsiteY2" fmla="*/ 168018 h 199919"/>
                  <a:gd name="connsiteX3" fmla="*/ 88262 w 88262"/>
                  <a:gd name="connsiteY3" fmla="*/ 0 h 199919"/>
                  <a:gd name="connsiteX4" fmla="*/ 0 w 88262"/>
                  <a:gd name="connsiteY4" fmla="*/ 0 h 199919"/>
                  <a:gd name="connsiteX5" fmla="*/ 0 w 88262"/>
                  <a:gd name="connsiteY5" fmla="*/ 199919 h 19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62" h="199919">
                    <a:moveTo>
                      <a:pt x="0" y="199919"/>
                    </a:moveTo>
                    <a:lnTo>
                      <a:pt x="1063" y="199919"/>
                    </a:lnTo>
                    <a:cubicBezTo>
                      <a:pt x="48917" y="199919"/>
                      <a:pt x="88262" y="185032"/>
                      <a:pt x="88262" y="168018"/>
                    </a:cubicBezTo>
                    <a:lnTo>
                      <a:pt x="88262" y="0"/>
                    </a:lnTo>
                    <a:lnTo>
                      <a:pt x="0" y="0"/>
                    </a:lnTo>
                    <a:lnTo>
                      <a:pt x="0" y="199919"/>
                    </a:lnTo>
                    <a:close/>
                  </a:path>
                </a:pathLst>
              </a:custGeom>
              <a:solidFill>
                <a:srgbClr val="0078D7"/>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Freeform: Shape 65">
                <a:extLst>
                  <a:ext uri="{FF2B5EF4-FFF2-40B4-BE49-F238E27FC236}">
                    <a16:creationId xmlns:a16="http://schemas.microsoft.com/office/drawing/2014/main" id="{C61B709A-61F1-4538-80B4-8017BB7EEF4F}"/>
                  </a:ext>
                </a:extLst>
              </p:cNvPr>
              <p:cNvSpPr/>
              <p:nvPr/>
            </p:nvSpPr>
            <p:spPr>
              <a:xfrm>
                <a:off x="6538960" y="5922128"/>
                <a:ext cx="174398" cy="63804"/>
              </a:xfrm>
              <a:custGeom>
                <a:avLst/>
                <a:gdLst>
                  <a:gd name="connsiteX0" fmla="*/ 174398 w 174398"/>
                  <a:gd name="connsiteY0" fmla="*/ 31902 h 63804"/>
                  <a:gd name="connsiteX1" fmla="*/ 87200 w 174398"/>
                  <a:gd name="connsiteY1" fmla="*/ 63805 h 63804"/>
                  <a:gd name="connsiteX2" fmla="*/ 0 w 174398"/>
                  <a:gd name="connsiteY2" fmla="*/ 31902 h 63804"/>
                  <a:gd name="connsiteX3" fmla="*/ 87200 w 174398"/>
                  <a:gd name="connsiteY3" fmla="*/ 0 h 63804"/>
                  <a:gd name="connsiteX4" fmla="*/ 174398 w 174398"/>
                  <a:gd name="connsiteY4" fmla="*/ 31902 h 63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98" h="63804">
                    <a:moveTo>
                      <a:pt x="174398" y="31902"/>
                    </a:moveTo>
                    <a:cubicBezTo>
                      <a:pt x="174398" y="48917"/>
                      <a:pt x="135053" y="63805"/>
                      <a:pt x="87200" y="63805"/>
                    </a:cubicBezTo>
                    <a:cubicBezTo>
                      <a:pt x="39346" y="63805"/>
                      <a:pt x="0" y="48917"/>
                      <a:pt x="0" y="31902"/>
                    </a:cubicBezTo>
                    <a:cubicBezTo>
                      <a:pt x="0" y="14888"/>
                      <a:pt x="39346" y="0"/>
                      <a:pt x="87200" y="0"/>
                    </a:cubicBezTo>
                    <a:cubicBezTo>
                      <a:pt x="135053" y="0"/>
                      <a:pt x="174398" y="13825"/>
                      <a:pt x="174398" y="31902"/>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Freeform: Shape 66">
                <a:extLst>
                  <a:ext uri="{FF2B5EF4-FFF2-40B4-BE49-F238E27FC236}">
                    <a16:creationId xmlns:a16="http://schemas.microsoft.com/office/drawing/2014/main" id="{FCBF9684-6071-4563-A18C-99C072CD6AC5}"/>
                  </a:ext>
                </a:extLst>
              </p:cNvPr>
              <p:cNvSpPr/>
              <p:nvPr/>
            </p:nvSpPr>
            <p:spPr>
              <a:xfrm>
                <a:off x="6557052" y="5930628"/>
                <a:ext cx="138242" cy="42536"/>
              </a:xfrm>
              <a:custGeom>
                <a:avLst/>
                <a:gdLst>
                  <a:gd name="connsiteX0" fmla="*/ 138243 w 138242"/>
                  <a:gd name="connsiteY0" fmla="*/ 21268 h 42536"/>
                  <a:gd name="connsiteX1" fmla="*/ 69122 w 138242"/>
                  <a:gd name="connsiteY1" fmla="*/ 42536 h 42536"/>
                  <a:gd name="connsiteX2" fmla="*/ 0 w 138242"/>
                  <a:gd name="connsiteY2" fmla="*/ 21268 h 42536"/>
                  <a:gd name="connsiteX3" fmla="*/ 69122 w 138242"/>
                  <a:gd name="connsiteY3" fmla="*/ 0 h 42536"/>
                  <a:gd name="connsiteX4" fmla="*/ 138243 w 138242"/>
                  <a:gd name="connsiteY4" fmla="*/ 21268 h 4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42" h="42536">
                    <a:moveTo>
                      <a:pt x="138243" y="21268"/>
                    </a:moveTo>
                    <a:cubicBezTo>
                      <a:pt x="138243" y="32966"/>
                      <a:pt x="107404" y="42536"/>
                      <a:pt x="69122" y="42536"/>
                    </a:cubicBezTo>
                    <a:cubicBezTo>
                      <a:pt x="30839" y="42536"/>
                      <a:pt x="0" y="32966"/>
                      <a:pt x="0" y="21268"/>
                    </a:cubicBezTo>
                    <a:cubicBezTo>
                      <a:pt x="0" y="9570"/>
                      <a:pt x="30839" y="0"/>
                      <a:pt x="69122" y="0"/>
                    </a:cubicBezTo>
                    <a:cubicBezTo>
                      <a:pt x="107404" y="0"/>
                      <a:pt x="138243" y="9570"/>
                      <a:pt x="138243" y="21268"/>
                    </a:cubicBezTo>
                    <a:close/>
                  </a:path>
                </a:pathLst>
              </a:custGeom>
              <a:solidFill>
                <a:srgbClr val="0078D4">
                  <a:lumMod val="75000"/>
                </a:srgbClr>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Freeform: Shape 67">
                <a:extLst>
                  <a:ext uri="{FF2B5EF4-FFF2-40B4-BE49-F238E27FC236}">
                    <a16:creationId xmlns:a16="http://schemas.microsoft.com/office/drawing/2014/main" id="{8D6645E5-B88F-42B4-9D91-DAF84964FEC2}"/>
                  </a:ext>
                </a:extLst>
              </p:cNvPr>
              <p:cNvSpPr/>
              <p:nvPr/>
            </p:nvSpPr>
            <p:spPr>
              <a:xfrm>
                <a:off x="6558110" y="5930628"/>
                <a:ext cx="138242" cy="34028"/>
              </a:xfrm>
              <a:custGeom>
                <a:avLst/>
                <a:gdLst>
                  <a:gd name="connsiteX0" fmla="*/ 123355 w 138242"/>
                  <a:gd name="connsiteY0" fmla="*/ 34029 h 34028"/>
                  <a:gd name="connsiteX1" fmla="*/ 138243 w 138242"/>
                  <a:gd name="connsiteY1" fmla="*/ 21268 h 34028"/>
                  <a:gd name="connsiteX2" fmla="*/ 69121 w 138242"/>
                  <a:gd name="connsiteY2" fmla="*/ 0 h 34028"/>
                  <a:gd name="connsiteX3" fmla="*/ 0 w 138242"/>
                  <a:gd name="connsiteY3" fmla="*/ 20205 h 34028"/>
                  <a:gd name="connsiteX4" fmla="*/ 13825 w 138242"/>
                  <a:gd name="connsiteY4" fmla="*/ 32966 h 34028"/>
                  <a:gd name="connsiteX5" fmla="*/ 69121 w 138242"/>
                  <a:gd name="connsiteY5" fmla="*/ 24458 h 34028"/>
                  <a:gd name="connsiteX6" fmla="*/ 123355 w 138242"/>
                  <a:gd name="connsiteY6" fmla="*/ 34029 h 3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42" h="34028">
                    <a:moveTo>
                      <a:pt x="123355" y="34029"/>
                    </a:moveTo>
                    <a:cubicBezTo>
                      <a:pt x="131862" y="30839"/>
                      <a:pt x="138243" y="25522"/>
                      <a:pt x="138243" y="21268"/>
                    </a:cubicBezTo>
                    <a:cubicBezTo>
                      <a:pt x="138243" y="9570"/>
                      <a:pt x="107404" y="0"/>
                      <a:pt x="69121" y="0"/>
                    </a:cubicBezTo>
                    <a:cubicBezTo>
                      <a:pt x="30839" y="0"/>
                      <a:pt x="0" y="8508"/>
                      <a:pt x="0" y="20205"/>
                    </a:cubicBezTo>
                    <a:cubicBezTo>
                      <a:pt x="0" y="25522"/>
                      <a:pt x="5317" y="29775"/>
                      <a:pt x="13825" y="32966"/>
                    </a:cubicBezTo>
                    <a:cubicBezTo>
                      <a:pt x="26585" y="27648"/>
                      <a:pt x="46790" y="24458"/>
                      <a:pt x="69121" y="24458"/>
                    </a:cubicBezTo>
                    <a:cubicBezTo>
                      <a:pt x="90389" y="25522"/>
                      <a:pt x="110595" y="28712"/>
                      <a:pt x="123355" y="34029"/>
                    </a:cubicBezTo>
                    <a:close/>
                  </a:path>
                </a:pathLst>
              </a:custGeom>
              <a:solidFill>
                <a:srgbClr val="50E6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Freeform: Shape 68">
                <a:extLst>
                  <a:ext uri="{FF2B5EF4-FFF2-40B4-BE49-F238E27FC236}">
                    <a16:creationId xmlns:a16="http://schemas.microsoft.com/office/drawing/2014/main" id="{7634CD15-79F0-49D9-BAEA-9FF293DE5BEE}"/>
                  </a:ext>
                </a:extLst>
              </p:cNvPr>
              <p:cNvSpPr/>
              <p:nvPr/>
            </p:nvSpPr>
            <p:spPr>
              <a:xfrm>
                <a:off x="6560225" y="6021032"/>
                <a:ext cx="37219" cy="55297"/>
              </a:xfrm>
              <a:custGeom>
                <a:avLst/>
                <a:gdLst>
                  <a:gd name="connsiteX0" fmla="*/ 0 w 37219"/>
                  <a:gd name="connsiteY0" fmla="*/ 53171 h 55297"/>
                  <a:gd name="connsiteX1" fmla="*/ 0 w 37219"/>
                  <a:gd name="connsiteY1" fmla="*/ 41474 h 55297"/>
                  <a:gd name="connsiteX2" fmla="*/ 6380 w 37219"/>
                  <a:gd name="connsiteY2" fmla="*/ 45727 h 55297"/>
                  <a:gd name="connsiteX3" fmla="*/ 13825 w 37219"/>
                  <a:gd name="connsiteY3" fmla="*/ 46791 h 55297"/>
                  <a:gd name="connsiteX4" fmla="*/ 18078 w 37219"/>
                  <a:gd name="connsiteY4" fmla="*/ 45727 h 55297"/>
                  <a:gd name="connsiteX5" fmla="*/ 21269 w 37219"/>
                  <a:gd name="connsiteY5" fmla="*/ 44663 h 55297"/>
                  <a:gd name="connsiteX6" fmla="*/ 22332 w 37219"/>
                  <a:gd name="connsiteY6" fmla="*/ 42536 h 55297"/>
                  <a:gd name="connsiteX7" fmla="*/ 23396 w 37219"/>
                  <a:gd name="connsiteY7" fmla="*/ 40410 h 55297"/>
                  <a:gd name="connsiteX8" fmla="*/ 22332 w 37219"/>
                  <a:gd name="connsiteY8" fmla="*/ 37219 h 55297"/>
                  <a:gd name="connsiteX9" fmla="*/ 20205 w 37219"/>
                  <a:gd name="connsiteY9" fmla="*/ 35093 h 55297"/>
                  <a:gd name="connsiteX10" fmla="*/ 17015 w 37219"/>
                  <a:gd name="connsiteY10" fmla="*/ 32966 h 55297"/>
                  <a:gd name="connsiteX11" fmla="*/ 12761 w 37219"/>
                  <a:gd name="connsiteY11" fmla="*/ 30839 h 55297"/>
                  <a:gd name="connsiteX12" fmla="*/ 3191 w 37219"/>
                  <a:gd name="connsiteY12" fmla="*/ 24458 h 55297"/>
                  <a:gd name="connsiteX13" fmla="*/ 0 w 37219"/>
                  <a:gd name="connsiteY13" fmla="*/ 15952 h 55297"/>
                  <a:gd name="connsiteX14" fmla="*/ 1064 w 37219"/>
                  <a:gd name="connsiteY14" fmla="*/ 9571 h 55297"/>
                  <a:gd name="connsiteX15" fmla="*/ 5318 w 37219"/>
                  <a:gd name="connsiteY15" fmla="*/ 4254 h 55297"/>
                  <a:gd name="connsiteX16" fmla="*/ 11698 w 37219"/>
                  <a:gd name="connsiteY16" fmla="*/ 1064 h 55297"/>
                  <a:gd name="connsiteX17" fmla="*/ 20205 w 37219"/>
                  <a:gd name="connsiteY17" fmla="*/ 0 h 55297"/>
                  <a:gd name="connsiteX18" fmla="*/ 27649 w 37219"/>
                  <a:gd name="connsiteY18" fmla="*/ 1064 h 55297"/>
                  <a:gd name="connsiteX19" fmla="*/ 34030 w 37219"/>
                  <a:gd name="connsiteY19" fmla="*/ 2127 h 55297"/>
                  <a:gd name="connsiteX20" fmla="*/ 34030 w 37219"/>
                  <a:gd name="connsiteY20" fmla="*/ 12761 h 55297"/>
                  <a:gd name="connsiteX21" fmla="*/ 30839 w 37219"/>
                  <a:gd name="connsiteY21" fmla="*/ 11697 h 55297"/>
                  <a:gd name="connsiteX22" fmla="*/ 27649 w 37219"/>
                  <a:gd name="connsiteY22" fmla="*/ 10635 h 55297"/>
                  <a:gd name="connsiteX23" fmla="*/ 24458 w 37219"/>
                  <a:gd name="connsiteY23" fmla="*/ 9571 h 55297"/>
                  <a:gd name="connsiteX24" fmla="*/ 21269 w 37219"/>
                  <a:gd name="connsiteY24" fmla="*/ 9571 h 55297"/>
                  <a:gd name="connsiteX25" fmla="*/ 18078 w 37219"/>
                  <a:gd name="connsiteY25" fmla="*/ 9571 h 55297"/>
                  <a:gd name="connsiteX26" fmla="*/ 15952 w 37219"/>
                  <a:gd name="connsiteY26" fmla="*/ 10635 h 55297"/>
                  <a:gd name="connsiteX27" fmla="*/ 13825 w 37219"/>
                  <a:gd name="connsiteY27" fmla="*/ 11697 h 55297"/>
                  <a:gd name="connsiteX28" fmla="*/ 12761 w 37219"/>
                  <a:gd name="connsiteY28" fmla="*/ 13825 h 55297"/>
                  <a:gd name="connsiteX29" fmla="*/ 13825 w 37219"/>
                  <a:gd name="connsiteY29" fmla="*/ 15952 h 55297"/>
                  <a:gd name="connsiteX30" fmla="*/ 15952 w 37219"/>
                  <a:gd name="connsiteY30" fmla="*/ 18078 h 55297"/>
                  <a:gd name="connsiteX31" fmla="*/ 19141 w 37219"/>
                  <a:gd name="connsiteY31" fmla="*/ 20205 h 55297"/>
                  <a:gd name="connsiteX32" fmla="*/ 23396 w 37219"/>
                  <a:gd name="connsiteY32" fmla="*/ 22332 h 55297"/>
                  <a:gd name="connsiteX33" fmla="*/ 28713 w 37219"/>
                  <a:gd name="connsiteY33" fmla="*/ 25522 h 55297"/>
                  <a:gd name="connsiteX34" fmla="*/ 32966 w 37219"/>
                  <a:gd name="connsiteY34" fmla="*/ 28713 h 55297"/>
                  <a:gd name="connsiteX35" fmla="*/ 36156 w 37219"/>
                  <a:gd name="connsiteY35" fmla="*/ 32966 h 55297"/>
                  <a:gd name="connsiteX36" fmla="*/ 37219 w 37219"/>
                  <a:gd name="connsiteY36" fmla="*/ 38283 h 55297"/>
                  <a:gd name="connsiteX37" fmla="*/ 36156 w 37219"/>
                  <a:gd name="connsiteY37" fmla="*/ 45727 h 55297"/>
                  <a:gd name="connsiteX38" fmla="*/ 31902 w 37219"/>
                  <a:gd name="connsiteY38" fmla="*/ 51044 h 55297"/>
                  <a:gd name="connsiteX39" fmla="*/ 24458 w 37219"/>
                  <a:gd name="connsiteY39" fmla="*/ 54234 h 55297"/>
                  <a:gd name="connsiteX40" fmla="*/ 17015 w 37219"/>
                  <a:gd name="connsiteY40" fmla="*/ 55297 h 55297"/>
                  <a:gd name="connsiteX41" fmla="*/ 8508 w 37219"/>
                  <a:gd name="connsiteY41" fmla="*/ 54234 h 55297"/>
                  <a:gd name="connsiteX42" fmla="*/ 0 w 37219"/>
                  <a:gd name="connsiteY42" fmla="*/ 53171 h 5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219" h="55297">
                    <a:moveTo>
                      <a:pt x="0" y="53171"/>
                    </a:moveTo>
                    <a:lnTo>
                      <a:pt x="0" y="41474"/>
                    </a:lnTo>
                    <a:cubicBezTo>
                      <a:pt x="2127" y="43600"/>
                      <a:pt x="4254" y="44663"/>
                      <a:pt x="6380" y="45727"/>
                    </a:cubicBezTo>
                    <a:cubicBezTo>
                      <a:pt x="9571" y="46791"/>
                      <a:pt x="11697" y="46791"/>
                      <a:pt x="13825" y="46791"/>
                    </a:cubicBezTo>
                    <a:cubicBezTo>
                      <a:pt x="14888" y="46791"/>
                      <a:pt x="15952" y="46791"/>
                      <a:pt x="18078" y="45727"/>
                    </a:cubicBezTo>
                    <a:cubicBezTo>
                      <a:pt x="19141" y="45727"/>
                      <a:pt x="20205" y="44663"/>
                      <a:pt x="21269" y="44663"/>
                    </a:cubicBezTo>
                    <a:cubicBezTo>
                      <a:pt x="22332" y="43600"/>
                      <a:pt x="22332" y="43600"/>
                      <a:pt x="22332" y="42536"/>
                    </a:cubicBezTo>
                    <a:cubicBezTo>
                      <a:pt x="22332" y="41474"/>
                      <a:pt x="23396" y="41474"/>
                      <a:pt x="23396" y="40410"/>
                    </a:cubicBezTo>
                    <a:cubicBezTo>
                      <a:pt x="23396" y="39346"/>
                      <a:pt x="23396" y="38283"/>
                      <a:pt x="22332" y="37219"/>
                    </a:cubicBezTo>
                    <a:cubicBezTo>
                      <a:pt x="21269" y="36156"/>
                      <a:pt x="21269" y="36156"/>
                      <a:pt x="20205" y="35093"/>
                    </a:cubicBezTo>
                    <a:cubicBezTo>
                      <a:pt x="19141" y="34030"/>
                      <a:pt x="18078" y="34030"/>
                      <a:pt x="17015" y="32966"/>
                    </a:cubicBezTo>
                    <a:cubicBezTo>
                      <a:pt x="15952" y="31902"/>
                      <a:pt x="14888" y="31902"/>
                      <a:pt x="12761" y="30839"/>
                    </a:cubicBezTo>
                    <a:cubicBezTo>
                      <a:pt x="8508" y="28713"/>
                      <a:pt x="5318" y="26586"/>
                      <a:pt x="3191" y="24458"/>
                    </a:cubicBezTo>
                    <a:cubicBezTo>
                      <a:pt x="1064" y="21269"/>
                      <a:pt x="0" y="19141"/>
                      <a:pt x="0" y="15952"/>
                    </a:cubicBezTo>
                    <a:cubicBezTo>
                      <a:pt x="0" y="12761"/>
                      <a:pt x="1064" y="10635"/>
                      <a:pt x="1064" y="9571"/>
                    </a:cubicBezTo>
                    <a:cubicBezTo>
                      <a:pt x="2127" y="7444"/>
                      <a:pt x="4254" y="6380"/>
                      <a:pt x="5318" y="4254"/>
                    </a:cubicBezTo>
                    <a:cubicBezTo>
                      <a:pt x="7444" y="3191"/>
                      <a:pt x="9571" y="2127"/>
                      <a:pt x="11698" y="1064"/>
                    </a:cubicBezTo>
                    <a:cubicBezTo>
                      <a:pt x="14888" y="0"/>
                      <a:pt x="17015" y="0"/>
                      <a:pt x="20205" y="0"/>
                    </a:cubicBezTo>
                    <a:cubicBezTo>
                      <a:pt x="23396" y="0"/>
                      <a:pt x="25522" y="0"/>
                      <a:pt x="27649" y="1064"/>
                    </a:cubicBezTo>
                    <a:cubicBezTo>
                      <a:pt x="29776" y="1064"/>
                      <a:pt x="31902" y="2127"/>
                      <a:pt x="34030" y="2127"/>
                    </a:cubicBezTo>
                    <a:lnTo>
                      <a:pt x="34030" y="12761"/>
                    </a:lnTo>
                    <a:cubicBezTo>
                      <a:pt x="32966" y="11697"/>
                      <a:pt x="31902" y="11697"/>
                      <a:pt x="30839" y="11697"/>
                    </a:cubicBezTo>
                    <a:cubicBezTo>
                      <a:pt x="29776" y="10635"/>
                      <a:pt x="28713" y="10635"/>
                      <a:pt x="27649" y="10635"/>
                    </a:cubicBezTo>
                    <a:cubicBezTo>
                      <a:pt x="26586" y="10635"/>
                      <a:pt x="25522" y="9571"/>
                      <a:pt x="24458" y="9571"/>
                    </a:cubicBezTo>
                    <a:cubicBezTo>
                      <a:pt x="23396" y="9571"/>
                      <a:pt x="22332" y="9571"/>
                      <a:pt x="21269" y="9571"/>
                    </a:cubicBezTo>
                    <a:cubicBezTo>
                      <a:pt x="20205" y="9571"/>
                      <a:pt x="18078" y="9571"/>
                      <a:pt x="18078" y="9571"/>
                    </a:cubicBezTo>
                    <a:cubicBezTo>
                      <a:pt x="17015" y="9571"/>
                      <a:pt x="15952" y="10635"/>
                      <a:pt x="15952" y="10635"/>
                    </a:cubicBezTo>
                    <a:cubicBezTo>
                      <a:pt x="14888" y="11697"/>
                      <a:pt x="14888" y="11697"/>
                      <a:pt x="13825" y="11697"/>
                    </a:cubicBezTo>
                    <a:cubicBezTo>
                      <a:pt x="12761" y="12761"/>
                      <a:pt x="12761" y="12761"/>
                      <a:pt x="12761" y="13825"/>
                    </a:cubicBezTo>
                    <a:cubicBezTo>
                      <a:pt x="12761" y="14888"/>
                      <a:pt x="12761" y="14888"/>
                      <a:pt x="13825" y="15952"/>
                    </a:cubicBezTo>
                    <a:cubicBezTo>
                      <a:pt x="14888" y="17015"/>
                      <a:pt x="14888" y="17015"/>
                      <a:pt x="15952" y="18078"/>
                    </a:cubicBezTo>
                    <a:cubicBezTo>
                      <a:pt x="17015" y="19141"/>
                      <a:pt x="18078" y="19141"/>
                      <a:pt x="19141" y="20205"/>
                    </a:cubicBezTo>
                    <a:cubicBezTo>
                      <a:pt x="20205" y="21269"/>
                      <a:pt x="22332" y="21269"/>
                      <a:pt x="23396" y="22332"/>
                    </a:cubicBezTo>
                    <a:cubicBezTo>
                      <a:pt x="25522" y="23396"/>
                      <a:pt x="27649" y="24458"/>
                      <a:pt x="28713" y="25522"/>
                    </a:cubicBezTo>
                    <a:cubicBezTo>
                      <a:pt x="30839" y="26586"/>
                      <a:pt x="31902" y="27649"/>
                      <a:pt x="32966" y="28713"/>
                    </a:cubicBezTo>
                    <a:cubicBezTo>
                      <a:pt x="34030" y="29775"/>
                      <a:pt x="35093" y="31902"/>
                      <a:pt x="36156" y="32966"/>
                    </a:cubicBezTo>
                    <a:cubicBezTo>
                      <a:pt x="37219" y="34030"/>
                      <a:pt x="37219" y="36156"/>
                      <a:pt x="37219" y="38283"/>
                    </a:cubicBezTo>
                    <a:cubicBezTo>
                      <a:pt x="37219" y="41474"/>
                      <a:pt x="36156" y="43600"/>
                      <a:pt x="36156" y="45727"/>
                    </a:cubicBezTo>
                    <a:cubicBezTo>
                      <a:pt x="35093" y="47853"/>
                      <a:pt x="32966" y="48917"/>
                      <a:pt x="31902" y="51044"/>
                    </a:cubicBezTo>
                    <a:cubicBezTo>
                      <a:pt x="29776" y="52107"/>
                      <a:pt x="27649" y="53171"/>
                      <a:pt x="24458" y="54234"/>
                    </a:cubicBezTo>
                    <a:cubicBezTo>
                      <a:pt x="21269" y="55297"/>
                      <a:pt x="20205" y="55297"/>
                      <a:pt x="17015" y="55297"/>
                    </a:cubicBezTo>
                    <a:cubicBezTo>
                      <a:pt x="14888" y="55297"/>
                      <a:pt x="11697" y="55297"/>
                      <a:pt x="8508" y="54234"/>
                    </a:cubicBezTo>
                    <a:cubicBezTo>
                      <a:pt x="4254" y="55297"/>
                      <a:pt x="2127" y="54234"/>
                      <a:pt x="0" y="53171"/>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BA5F251B-E6E2-4FFA-9703-C4850BC0A443}"/>
                  </a:ext>
                </a:extLst>
              </p:cNvPr>
              <p:cNvSpPr/>
              <p:nvPr/>
            </p:nvSpPr>
            <p:spPr>
              <a:xfrm>
                <a:off x="6601698" y="6023148"/>
                <a:ext cx="56360" cy="62741"/>
              </a:xfrm>
              <a:custGeom>
                <a:avLst/>
                <a:gdLst>
                  <a:gd name="connsiteX0" fmla="*/ 25522 w 56360"/>
                  <a:gd name="connsiteY0" fmla="*/ 54234 h 62741"/>
                  <a:gd name="connsiteX1" fmla="*/ 7444 w 56360"/>
                  <a:gd name="connsiteY1" fmla="*/ 46790 h 62741"/>
                  <a:gd name="connsiteX2" fmla="*/ 0 w 56360"/>
                  <a:gd name="connsiteY2" fmla="*/ 27648 h 62741"/>
                  <a:gd name="connsiteX3" fmla="*/ 7444 w 56360"/>
                  <a:gd name="connsiteY3" fmla="*/ 7444 h 62741"/>
                  <a:gd name="connsiteX4" fmla="*/ 26586 w 56360"/>
                  <a:gd name="connsiteY4" fmla="*/ 0 h 62741"/>
                  <a:gd name="connsiteX5" fmla="*/ 44663 w 56360"/>
                  <a:gd name="connsiteY5" fmla="*/ 7444 h 62741"/>
                  <a:gd name="connsiteX6" fmla="*/ 52107 w 56360"/>
                  <a:gd name="connsiteY6" fmla="*/ 27648 h 62741"/>
                  <a:gd name="connsiteX7" fmla="*/ 44663 w 56360"/>
                  <a:gd name="connsiteY7" fmla="*/ 47853 h 62741"/>
                  <a:gd name="connsiteX8" fmla="*/ 43600 w 56360"/>
                  <a:gd name="connsiteY8" fmla="*/ 48917 h 62741"/>
                  <a:gd name="connsiteX9" fmla="*/ 42536 w 56360"/>
                  <a:gd name="connsiteY9" fmla="*/ 49980 h 62741"/>
                  <a:gd name="connsiteX10" fmla="*/ 56361 w 56360"/>
                  <a:gd name="connsiteY10" fmla="*/ 62741 h 62741"/>
                  <a:gd name="connsiteX11" fmla="*/ 39346 w 56360"/>
                  <a:gd name="connsiteY11" fmla="*/ 62741 h 62741"/>
                  <a:gd name="connsiteX12" fmla="*/ 32966 w 56360"/>
                  <a:gd name="connsiteY12" fmla="*/ 55297 h 62741"/>
                  <a:gd name="connsiteX13" fmla="*/ 25522 w 56360"/>
                  <a:gd name="connsiteY13" fmla="*/ 54234 h 62741"/>
                  <a:gd name="connsiteX14" fmla="*/ 26586 w 56360"/>
                  <a:gd name="connsiteY14" fmla="*/ 9570 h 62741"/>
                  <a:gd name="connsiteX15" fmla="*/ 15952 w 56360"/>
                  <a:gd name="connsiteY15" fmla="*/ 13825 h 62741"/>
                  <a:gd name="connsiteX16" fmla="*/ 12761 w 56360"/>
                  <a:gd name="connsiteY16" fmla="*/ 26586 h 62741"/>
                  <a:gd name="connsiteX17" fmla="*/ 15952 w 56360"/>
                  <a:gd name="connsiteY17" fmla="*/ 39346 h 62741"/>
                  <a:gd name="connsiteX18" fmla="*/ 25522 w 56360"/>
                  <a:gd name="connsiteY18" fmla="*/ 43600 h 62741"/>
                  <a:gd name="connsiteX19" fmla="*/ 35093 w 56360"/>
                  <a:gd name="connsiteY19" fmla="*/ 39346 h 62741"/>
                  <a:gd name="connsiteX20" fmla="*/ 38283 w 56360"/>
                  <a:gd name="connsiteY20" fmla="*/ 26586 h 62741"/>
                  <a:gd name="connsiteX21" fmla="*/ 35093 w 56360"/>
                  <a:gd name="connsiteY21" fmla="*/ 13825 h 62741"/>
                  <a:gd name="connsiteX22" fmla="*/ 26586 w 56360"/>
                  <a:gd name="connsiteY22" fmla="*/ 9570 h 6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60" h="62741">
                    <a:moveTo>
                      <a:pt x="25522" y="54234"/>
                    </a:moveTo>
                    <a:cubicBezTo>
                      <a:pt x="18079" y="54234"/>
                      <a:pt x="11698" y="51044"/>
                      <a:pt x="7444" y="46790"/>
                    </a:cubicBezTo>
                    <a:cubicBezTo>
                      <a:pt x="2127" y="42536"/>
                      <a:pt x="0" y="35092"/>
                      <a:pt x="0" y="27648"/>
                    </a:cubicBezTo>
                    <a:cubicBezTo>
                      <a:pt x="0" y="19141"/>
                      <a:pt x="2127" y="12761"/>
                      <a:pt x="7444" y="7444"/>
                    </a:cubicBezTo>
                    <a:cubicBezTo>
                      <a:pt x="11698" y="2127"/>
                      <a:pt x="18079" y="0"/>
                      <a:pt x="26586" y="0"/>
                    </a:cubicBezTo>
                    <a:cubicBezTo>
                      <a:pt x="34030" y="0"/>
                      <a:pt x="40410" y="2127"/>
                      <a:pt x="44663" y="7444"/>
                    </a:cubicBezTo>
                    <a:cubicBezTo>
                      <a:pt x="49980" y="12761"/>
                      <a:pt x="52107" y="19141"/>
                      <a:pt x="52107" y="27648"/>
                    </a:cubicBezTo>
                    <a:cubicBezTo>
                      <a:pt x="52107" y="36156"/>
                      <a:pt x="49980" y="42536"/>
                      <a:pt x="44663" y="47853"/>
                    </a:cubicBezTo>
                    <a:cubicBezTo>
                      <a:pt x="44663" y="47853"/>
                      <a:pt x="44663" y="47853"/>
                      <a:pt x="43600" y="48917"/>
                    </a:cubicBezTo>
                    <a:cubicBezTo>
                      <a:pt x="43600" y="48917"/>
                      <a:pt x="43600" y="48917"/>
                      <a:pt x="42536" y="49980"/>
                    </a:cubicBezTo>
                    <a:lnTo>
                      <a:pt x="56361" y="62741"/>
                    </a:lnTo>
                    <a:lnTo>
                      <a:pt x="39346" y="62741"/>
                    </a:lnTo>
                    <a:lnTo>
                      <a:pt x="32966" y="55297"/>
                    </a:lnTo>
                    <a:cubicBezTo>
                      <a:pt x="30839" y="54234"/>
                      <a:pt x="28713" y="54234"/>
                      <a:pt x="25522" y="54234"/>
                    </a:cubicBezTo>
                    <a:close/>
                    <a:moveTo>
                      <a:pt x="26586" y="9570"/>
                    </a:moveTo>
                    <a:cubicBezTo>
                      <a:pt x="22332" y="9570"/>
                      <a:pt x="19141" y="10634"/>
                      <a:pt x="15952" y="13825"/>
                    </a:cubicBezTo>
                    <a:cubicBezTo>
                      <a:pt x="12761" y="17014"/>
                      <a:pt x="12761" y="21268"/>
                      <a:pt x="12761" y="26586"/>
                    </a:cubicBezTo>
                    <a:cubicBezTo>
                      <a:pt x="12761" y="31902"/>
                      <a:pt x="13825" y="36156"/>
                      <a:pt x="15952" y="39346"/>
                    </a:cubicBezTo>
                    <a:cubicBezTo>
                      <a:pt x="19141" y="42536"/>
                      <a:pt x="21269" y="43600"/>
                      <a:pt x="25522" y="43600"/>
                    </a:cubicBezTo>
                    <a:cubicBezTo>
                      <a:pt x="29776" y="43600"/>
                      <a:pt x="32966" y="42536"/>
                      <a:pt x="35093" y="39346"/>
                    </a:cubicBezTo>
                    <a:cubicBezTo>
                      <a:pt x="37219" y="36156"/>
                      <a:pt x="38283" y="31902"/>
                      <a:pt x="38283" y="26586"/>
                    </a:cubicBezTo>
                    <a:cubicBezTo>
                      <a:pt x="38283" y="21268"/>
                      <a:pt x="37219" y="17014"/>
                      <a:pt x="35093" y="13825"/>
                    </a:cubicBezTo>
                    <a:cubicBezTo>
                      <a:pt x="34030" y="10634"/>
                      <a:pt x="30839" y="9570"/>
                      <a:pt x="26586" y="9570"/>
                    </a:cubicBez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5509CE57-981C-4463-AF69-CE90D2559D57}"/>
                  </a:ext>
                </a:extLst>
              </p:cNvPr>
              <p:cNvSpPr/>
              <p:nvPr/>
            </p:nvSpPr>
            <p:spPr>
              <a:xfrm>
                <a:off x="6662320" y="6023148"/>
                <a:ext cx="31902" cy="53170"/>
              </a:xfrm>
              <a:custGeom>
                <a:avLst/>
                <a:gdLst>
                  <a:gd name="connsiteX0" fmla="*/ 31902 w 31902"/>
                  <a:gd name="connsiteY0" fmla="*/ 53170 h 53170"/>
                  <a:gd name="connsiteX1" fmla="*/ 0 w 31902"/>
                  <a:gd name="connsiteY1" fmla="*/ 53170 h 53170"/>
                  <a:gd name="connsiteX2" fmla="*/ 0 w 31902"/>
                  <a:gd name="connsiteY2" fmla="*/ 0 h 53170"/>
                  <a:gd name="connsiteX3" fmla="*/ 11697 w 31902"/>
                  <a:gd name="connsiteY3" fmla="*/ 0 h 53170"/>
                  <a:gd name="connsiteX4" fmla="*/ 11697 w 31902"/>
                  <a:gd name="connsiteY4" fmla="*/ 43600 h 53170"/>
                  <a:gd name="connsiteX5" fmla="*/ 31902 w 31902"/>
                  <a:gd name="connsiteY5" fmla="*/ 43600 h 53170"/>
                  <a:gd name="connsiteX6" fmla="*/ 31902 w 31902"/>
                  <a:gd name="connsiteY6" fmla="*/ 53170 h 5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2" h="53170">
                    <a:moveTo>
                      <a:pt x="31902" y="53170"/>
                    </a:moveTo>
                    <a:lnTo>
                      <a:pt x="0" y="53170"/>
                    </a:lnTo>
                    <a:lnTo>
                      <a:pt x="0" y="0"/>
                    </a:lnTo>
                    <a:lnTo>
                      <a:pt x="11697" y="0"/>
                    </a:lnTo>
                    <a:lnTo>
                      <a:pt x="11697" y="43600"/>
                    </a:lnTo>
                    <a:lnTo>
                      <a:pt x="31902" y="43600"/>
                    </a:lnTo>
                    <a:lnTo>
                      <a:pt x="31902" y="53170"/>
                    </a:lnTo>
                    <a:close/>
                  </a:path>
                </a:pathLst>
              </a:custGeom>
              <a:solidFill>
                <a:srgbClr val="FFFF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63" name="Picture 62" descr="Apache Hadoop on HDInsight">
              <a:extLst>
                <a:ext uri="{FF2B5EF4-FFF2-40B4-BE49-F238E27FC236}">
                  <a16:creationId xmlns:a16="http://schemas.microsoft.com/office/drawing/2014/main" id="{96BF91E5-A371-4CFF-A08A-45928C277EC3}"/>
                </a:ext>
              </a:extLst>
            </p:cNvPr>
            <p:cNvPicPr>
              <a:picLocks noChangeAspect="1"/>
            </p:cNvPicPr>
            <p:nvPr/>
          </p:nvPicPr>
          <p:blipFill>
            <a:blip r:embed="rId4"/>
            <a:stretch>
              <a:fillRect/>
            </a:stretch>
          </p:blipFill>
          <p:spPr>
            <a:xfrm>
              <a:off x="2208806" y="3150713"/>
              <a:ext cx="476035" cy="385887"/>
            </a:xfrm>
            <a:prstGeom prst="rect">
              <a:avLst/>
            </a:prstGeom>
          </p:spPr>
        </p:pic>
      </p:grpSp>
      <p:grpSp>
        <p:nvGrpSpPr>
          <p:cNvPr id="72" name="Group 71">
            <a:extLst>
              <a:ext uri="{FF2B5EF4-FFF2-40B4-BE49-F238E27FC236}">
                <a16:creationId xmlns:a16="http://schemas.microsoft.com/office/drawing/2014/main" id="{0BE6CB2E-F45C-4EF5-B762-7234B5BBA46A}"/>
              </a:ext>
            </a:extLst>
          </p:cNvPr>
          <p:cNvGrpSpPr/>
          <p:nvPr/>
        </p:nvGrpSpPr>
        <p:grpSpPr>
          <a:xfrm>
            <a:off x="8592238" y="2069435"/>
            <a:ext cx="3110204" cy="2900697"/>
            <a:chOff x="8592238" y="2069435"/>
            <a:chExt cx="3110204" cy="2900697"/>
          </a:xfrm>
        </p:grpSpPr>
        <p:sp>
          <p:nvSpPr>
            <p:cNvPr id="73" name="Rectangle 72">
              <a:extLst>
                <a:ext uri="{FF2B5EF4-FFF2-40B4-BE49-F238E27FC236}">
                  <a16:creationId xmlns:a16="http://schemas.microsoft.com/office/drawing/2014/main" id="{83B794E6-A494-4BFA-9776-4BC8682BD51E}"/>
                </a:ext>
              </a:extLst>
            </p:cNvPr>
            <p:cNvSpPr/>
            <p:nvPr/>
          </p:nvSpPr>
          <p:spPr bwMode="auto">
            <a:xfrm>
              <a:off x="8592238" y="2069435"/>
              <a:ext cx="3110204" cy="2900697"/>
            </a:xfrm>
            <a:prstGeom prst="rect">
              <a:avLst/>
            </a:prstGeom>
            <a:solidFill>
              <a:srgbClr val="E6E6E6"/>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latin typeface="+mj-lt"/>
                </a:rPr>
                <a:t>Real-time analytics</a:t>
              </a:r>
            </a:p>
            <a:p>
              <a:pPr algn="ctr" defTabSz="932472" fontAlgn="base">
                <a:lnSpc>
                  <a:spcPct val="90000"/>
                </a:lnSpc>
                <a:spcBef>
                  <a:spcPct val="0"/>
                </a:spcBef>
                <a:spcAft>
                  <a:spcPct val="0"/>
                </a:spcAft>
              </a:pPr>
              <a:endParaRPr lang="en-US" sz="1600" dirty="0">
                <a:latin typeface="+mj-lt"/>
              </a:endParaRPr>
            </a:p>
          </p:txBody>
        </p:sp>
        <p:sp>
          <p:nvSpPr>
            <p:cNvPr id="74" name="TextBox 73">
              <a:extLst>
                <a:ext uri="{FF2B5EF4-FFF2-40B4-BE49-F238E27FC236}">
                  <a16:creationId xmlns:a16="http://schemas.microsoft.com/office/drawing/2014/main" id="{670B3F31-F652-48A7-87CD-11A439C768CB}"/>
                </a:ext>
              </a:extLst>
            </p:cNvPr>
            <p:cNvSpPr txBox="1"/>
            <p:nvPr/>
          </p:nvSpPr>
          <p:spPr>
            <a:xfrm>
              <a:off x="8975652" y="4018812"/>
              <a:ext cx="2652839" cy="658989"/>
            </a:xfrm>
            <a:prstGeom prst="rect">
              <a:avLst/>
            </a:prstGeom>
            <a:noFill/>
          </p:spPr>
          <p:txBody>
            <a:bodyPr wrap="square" lIns="0" tIns="143428" rIns="179285" bIns="143428" rtlCol="0">
              <a:spAutoFit/>
            </a:bodyPr>
            <a:lstStyle/>
            <a:p>
              <a:pPr lvl="0" algn="ctr">
                <a:spcAft>
                  <a:spcPts val="1200"/>
                </a:spcAft>
                <a:defRPr/>
              </a:pPr>
              <a:r>
                <a:rPr lang="en-US" sz="1200" dirty="0"/>
                <a:t>“Derive insights from our devices and data streams in real-time”</a:t>
              </a:r>
            </a:p>
          </p:txBody>
        </p:sp>
        <p:grpSp>
          <p:nvGrpSpPr>
            <p:cNvPr id="75" name="Group 74">
              <a:extLst>
                <a:ext uri="{FF2B5EF4-FFF2-40B4-BE49-F238E27FC236}">
                  <a16:creationId xmlns:a16="http://schemas.microsoft.com/office/drawing/2014/main" id="{57C5F855-43A9-4913-A625-0D47396A6FD7}"/>
                </a:ext>
              </a:extLst>
            </p:cNvPr>
            <p:cNvGrpSpPr/>
            <p:nvPr/>
          </p:nvGrpSpPr>
          <p:grpSpPr>
            <a:xfrm>
              <a:off x="9594019" y="2985507"/>
              <a:ext cx="1106642" cy="686849"/>
              <a:chOff x="9765292" y="2985507"/>
              <a:chExt cx="1106642" cy="686849"/>
            </a:xfrm>
          </p:grpSpPr>
          <p:sp>
            <p:nvSpPr>
              <p:cNvPr id="76" name="graph_9" title="Icon of a line chart with connected circles at varying points">
                <a:extLst>
                  <a:ext uri="{FF2B5EF4-FFF2-40B4-BE49-F238E27FC236}">
                    <a16:creationId xmlns:a16="http://schemas.microsoft.com/office/drawing/2014/main" id="{D30009DB-19E4-485F-82F5-8D69AE9C9AFB}"/>
                  </a:ext>
                </a:extLst>
              </p:cNvPr>
              <p:cNvSpPr>
                <a:spLocks noChangeAspect="1" noEditPoints="1"/>
              </p:cNvSpPr>
              <p:nvPr/>
            </p:nvSpPr>
            <p:spPr bwMode="auto">
              <a:xfrm>
                <a:off x="10410449" y="3188865"/>
                <a:ext cx="461485" cy="41641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77" name="Picture 76" descr=" Data Lake Analytics">
                <a:extLst>
                  <a:ext uri="{FF2B5EF4-FFF2-40B4-BE49-F238E27FC236}">
                    <a16:creationId xmlns:a16="http://schemas.microsoft.com/office/drawing/2014/main" id="{71DC0141-95AA-47D2-9031-AE69E82AC65C}"/>
                  </a:ext>
                </a:extLst>
              </p:cNvPr>
              <p:cNvPicPr>
                <a:picLocks noChangeAspect="1"/>
              </p:cNvPicPr>
              <p:nvPr/>
            </p:nvPicPr>
            <p:blipFill>
              <a:blip r:embed="rId5"/>
              <a:stretch>
                <a:fillRect/>
              </a:stretch>
            </p:blipFill>
            <p:spPr>
              <a:xfrm>
                <a:off x="9765292" y="2985507"/>
                <a:ext cx="517598" cy="686849"/>
              </a:xfrm>
              <a:prstGeom prst="rect">
                <a:avLst/>
              </a:prstGeom>
            </p:spPr>
          </p:pic>
        </p:grpSp>
      </p:grpSp>
      <p:grpSp>
        <p:nvGrpSpPr>
          <p:cNvPr id="78" name="Group 77">
            <a:extLst>
              <a:ext uri="{FF2B5EF4-FFF2-40B4-BE49-F238E27FC236}">
                <a16:creationId xmlns:a16="http://schemas.microsoft.com/office/drawing/2014/main" id="{021BF6F6-628B-4757-835E-3E156D3C9FDE}"/>
              </a:ext>
            </a:extLst>
          </p:cNvPr>
          <p:cNvGrpSpPr/>
          <p:nvPr/>
        </p:nvGrpSpPr>
        <p:grpSpPr>
          <a:xfrm>
            <a:off x="4540786" y="2069435"/>
            <a:ext cx="3110204" cy="2900697"/>
            <a:chOff x="4540786" y="2069435"/>
            <a:chExt cx="3110204" cy="2900697"/>
          </a:xfrm>
          <a:solidFill>
            <a:srgbClr val="E6E6E6"/>
          </a:solidFill>
        </p:grpSpPr>
        <p:sp>
          <p:nvSpPr>
            <p:cNvPr id="79" name="Rectangle 78">
              <a:extLst>
                <a:ext uri="{FF2B5EF4-FFF2-40B4-BE49-F238E27FC236}">
                  <a16:creationId xmlns:a16="http://schemas.microsoft.com/office/drawing/2014/main" id="{B1189040-E779-444D-8D1E-CD9484B1A466}"/>
                </a:ext>
              </a:extLst>
            </p:cNvPr>
            <p:cNvSpPr/>
            <p:nvPr/>
          </p:nvSpPr>
          <p:spPr bwMode="auto">
            <a:xfrm>
              <a:off x="4540786" y="2069435"/>
              <a:ext cx="3110204" cy="2900697"/>
            </a:xfrm>
            <a:prstGeom prst="rect">
              <a:avLst/>
            </a:prstGeom>
            <a:grp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latin typeface="+mj-lt"/>
                </a:rPr>
                <a:t>Advanced analytics</a:t>
              </a:r>
            </a:p>
            <a:p>
              <a:pPr algn="ctr" defTabSz="932472" fontAlgn="base">
                <a:lnSpc>
                  <a:spcPct val="90000"/>
                </a:lnSpc>
                <a:spcBef>
                  <a:spcPct val="0"/>
                </a:spcBef>
                <a:spcAft>
                  <a:spcPct val="0"/>
                </a:spcAft>
              </a:pPr>
              <a:endParaRPr lang="en-US" dirty="0">
                <a:latin typeface="+mj-lt"/>
              </a:endParaRPr>
            </a:p>
          </p:txBody>
        </p:sp>
        <p:sp>
          <p:nvSpPr>
            <p:cNvPr id="80" name="TextBox 79">
              <a:extLst>
                <a:ext uri="{FF2B5EF4-FFF2-40B4-BE49-F238E27FC236}">
                  <a16:creationId xmlns:a16="http://schemas.microsoft.com/office/drawing/2014/main" id="{0831D2EB-31E1-4D50-AC58-E7CCFA60C5BD}"/>
                </a:ext>
              </a:extLst>
            </p:cNvPr>
            <p:cNvSpPr txBox="1"/>
            <p:nvPr/>
          </p:nvSpPr>
          <p:spPr>
            <a:xfrm>
              <a:off x="4823924" y="4091170"/>
              <a:ext cx="2653213" cy="658989"/>
            </a:xfrm>
            <a:prstGeom prst="rect">
              <a:avLst/>
            </a:prstGeom>
            <a:grpFill/>
          </p:spPr>
          <p:txBody>
            <a:bodyPr wrap="square" lIns="0" tIns="143428" rIns="179285" bIns="143428" rtlCol="0">
              <a:spAutoFit/>
            </a:bodyPr>
            <a:lstStyle/>
            <a:p>
              <a:pPr lvl="0" algn="ctr">
                <a:spcAft>
                  <a:spcPts val="1200"/>
                </a:spcAft>
                <a:defRPr/>
              </a:pPr>
              <a:r>
                <a:rPr lang="en-US" sz="1200" dirty="0"/>
                <a:t>“Predict next best offer and customer churn”</a:t>
              </a:r>
            </a:p>
          </p:txBody>
        </p:sp>
        <p:grpSp>
          <p:nvGrpSpPr>
            <p:cNvPr id="81" name="Group 80">
              <a:extLst>
                <a:ext uri="{FF2B5EF4-FFF2-40B4-BE49-F238E27FC236}">
                  <a16:creationId xmlns:a16="http://schemas.microsoft.com/office/drawing/2014/main" id="{D110FC04-DF80-4197-9121-3A6D74DB9040}"/>
                </a:ext>
              </a:extLst>
            </p:cNvPr>
            <p:cNvGrpSpPr/>
            <p:nvPr/>
          </p:nvGrpSpPr>
          <p:grpSpPr>
            <a:xfrm>
              <a:off x="5477491" y="3002820"/>
              <a:ext cx="1236794" cy="673040"/>
              <a:chOff x="5621183" y="3002820"/>
              <a:chExt cx="1236794" cy="673040"/>
            </a:xfrm>
            <a:grpFill/>
          </p:grpSpPr>
          <p:sp>
            <p:nvSpPr>
              <p:cNvPr id="82" name="graph_9" title="Icon of a line chart with connected circles at varying points">
                <a:extLst>
                  <a:ext uri="{FF2B5EF4-FFF2-40B4-BE49-F238E27FC236}">
                    <a16:creationId xmlns:a16="http://schemas.microsoft.com/office/drawing/2014/main" id="{528F92E7-5D1D-4482-84FD-2D293332D241}"/>
                  </a:ext>
                </a:extLst>
              </p:cNvPr>
              <p:cNvSpPr>
                <a:spLocks noChangeAspect="1" noEditPoints="1"/>
              </p:cNvSpPr>
              <p:nvPr/>
            </p:nvSpPr>
            <p:spPr bwMode="auto">
              <a:xfrm>
                <a:off x="6396492" y="3188865"/>
                <a:ext cx="461485" cy="41641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grpFill/>
              <a:ln w="19050"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83" name="Graphic 82" descr="Machine Learning Studio">
                <a:extLst>
                  <a:ext uri="{FF2B5EF4-FFF2-40B4-BE49-F238E27FC236}">
                    <a16:creationId xmlns:a16="http://schemas.microsoft.com/office/drawing/2014/main" id="{CA70EB7A-D7DC-48B7-B740-9BF524E46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21183" y="3002820"/>
                <a:ext cx="673040" cy="673040"/>
              </a:xfrm>
              <a:prstGeom prst="rect">
                <a:avLst/>
              </a:prstGeom>
            </p:spPr>
          </p:pic>
        </p:grpSp>
      </p:grpSp>
      <p:pic>
        <p:nvPicPr>
          <p:cNvPr id="85" name="Graphic 84" descr="Machine Learning Studio">
            <a:extLst>
              <a:ext uri="{FF2B5EF4-FFF2-40B4-BE49-F238E27FC236}">
                <a16:creationId xmlns:a16="http://schemas.microsoft.com/office/drawing/2014/main" id="{60330A2E-8583-4189-A5C5-861C08CDB6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5981" y="3060554"/>
            <a:ext cx="673040" cy="673040"/>
          </a:xfrm>
          <a:prstGeom prst="rect">
            <a:avLst/>
          </a:prstGeom>
        </p:spPr>
      </p:pic>
    </p:spTree>
    <p:custDataLst>
      <p:tags r:id="rId1"/>
    </p:custDataLst>
    <p:extLst>
      <p:ext uri="{BB962C8B-B14F-4D97-AF65-F5344CB8AC3E}">
        <p14:creationId xmlns:p14="http://schemas.microsoft.com/office/powerpoint/2010/main" val="134066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46de05e393ba3e2d28e193a978430ccb&quot;,&quot;LanguageCode&quot;:&quot;en-US&quot;,&quot;SlideGuids&quot;:[&quot;86a8a590-3193-4d4d-aa99-76f138e532f1&quot;,&quot;df5bc688-7b22-4d63-9b96-b822c852778c&quot;,&quot;ec3f1b2f-0f21-4550-a023-a3480ff225d0&quot;,&quot;2147ae75-24c1-45f6-a1f5-d3533efac4a6&quot;,&quot;dd6a4e18-53df-488c-86c8-5ad263923cbf&quot;,&quot;295219e9-9eac-4c89-aa7d-e7e8f5f49d33&quot;,&quot;92ed7a39-cca5-4509-a8ff-012f2893296b&quot;,&quot;3b4500e4-4a17-49c9-ae4c-2df8d648a013&quot;,&quot;d05be8f1-ddfa-4558-97ab-c7eda15e64b2&quot;,&quot;647e6f69-0e3f-42c3-8477-d3d9de26e019&quot;,&quot;b6fecee7-91c7-42a9-8a25-c68f827ced1c&quot;,&quot;f2e0b96d-30b1-4b16-bf61-fa7d218c9d10&quot;,&quot;fa80b1d0-615b-4c20-84de-24e65df23be3&quot;,&quot;7bbb5495-05a2-4daf-a365-f99d8a290698&quot;,&quot;6915d15f-24fb-4c6f-9403-9187b67647d7&quot;,&quot;598085f7-57c6-41b7-8aa1-a17c074028c8&quot;,&quot;01feb20e-2cc7-4901-aa7d-e8ba089bdee3&quot;,&quot;cb2360cd-9843-457e-b8a2-93db49589da9&quot;,&quot;ababb6a1-2215-4808-8dc7-2fd844385591&quot;,&quot;00ee969d-c997-420c-9d8f-f0f5a7781889&quot;,&quot;3577730c-4cf4-4449-a16e-ba3b63011e1b&quot;,&quot;07660c43-86be-4664-b8c2-1d4ede28cf0f&quot;,&quot;b70afd48-d6bf-4620-9ab4-fd0f16eca1d4&quot;,&quot;db27d073-51d9-4bf7-bc3f-95f6823fe9ff&quot;,&quot;4555acd3-9c88-4b4d-83c1-57d4d0ff21f0&quot;,&quot;91137d2b-599d-4524-b67c-ed40f180d733&quot;,&quot;d055a901-4b06-40c0-acc6-b7c424f8b651&quot;,&quot;6fcd4957-3653-40fb-87c1-7f4c0050273e&quot;,&quot;29fc3e21-4f0c-4c98-8b55-577299d9c0da&quot;,&quot;acde755a-4d20-4bdb-8162-8689396e15ca&quot;,&quot;b8900943-20a0-4450-b7ec-a8ee172abc92&quot;,&quot;a9015132-7b7d-4be4-9129-ed13f74c98b3&quot;,&quot;94c83661-43a6-484f-b92f-d571d277c8a0&quot;,&quot;d1eaa84c-9b1d-4be9-9623-71b87510b1bb&quot;,&quot;bfe7e6aa-65f2-4047-9a4c-cec30cb1499c&quot;,&quot;24e48a7b-51e1-44a1-b23b-ffd1964701f1&quot;,&quot;467704ec-64d1-4731-94e5-6bfdeca89839&quot;],&quot;TimeStamp&quot;:&quot;2019-11-04T14:16:46.9027532-05: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4500e4-4a17-49c9-ae4c-2df8d648a013&quot;,&quot;TimeStamp&quot;:&quot;2019-11-04T14:16:46.897751-05: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29fc3e21-4f0c-4c98-8b55-577299d9c0da&quot;,&quot;TimeStamp&quot;:&quot;2019-11-04T14:16:46.901754-05: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4500e4-4a17-49c9-ae4c-2df8d648a013&quot;,&quot;TimeStamp&quot;:&quot;2019-11-04T14:16:46.897751-05: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a9015132-7b7d-4be4-9129-ed13f74c98b3&quot;,&quot;TimeStamp&quot;:&quot;2019-11-04T14:16:46.901754-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6a8a590-3193-4d4d-aa99-76f138e532f1&quot;,&quot;TimeStamp&quot;:&quot;2019-11-04T14:16:46.8437839-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d1eaa84c-9b1d-4be9-9623-71b87510b1bb&quot;,&quot;TimeStamp&quot;:&quot;2019-11-04T14:16:46.901754-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295219e9-9eac-4c89-aa7d-e7e8f5f49d33&quot;,&quot;TimeStamp&quot;:&quot;2019-11-04T14:16:46.897751-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4500e4-4a17-49c9-ae4c-2df8d648a013&quot;,&quot;TimeStamp&quot;:&quot;2019-11-04T14:16:46.897751-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4500e4-4a17-49c9-ae4c-2df8d648a013&quot;,&quot;TimeStamp&quot;:&quot;2019-11-04T14:16:46.897751-05:00&quot;}"/>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0.xml><?xml version="1.0" encoding="utf-8"?>
<a:theme xmlns:a="http://schemas.openxmlformats.org/drawingml/2006/main" name="6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1.xml><?xml version="1.0" encoding="utf-8"?>
<a:theme xmlns:a="http://schemas.openxmlformats.org/drawingml/2006/main" name="7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2.xml><?xml version="1.0" encoding="utf-8"?>
<a:theme xmlns:a="http://schemas.openxmlformats.org/drawingml/2006/main" name="9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6764AB75-C570-4A56-9429-FDF989936122}"/>
    </a:ext>
  </a:extLst>
</a:theme>
</file>

<file path=ppt/theme/theme6.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9.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0C6E7BC-0E48-402E-82A8-0E2A93E7A0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82eba7ce-0059-4d7c-9d60-ac12da29ddce"/>
    <ds:schemaRef ds:uri="http://purl.org/dc/terms/"/>
    <ds:schemaRef ds:uri="http://schemas.microsoft.com/office/2006/metadata/properties"/>
    <ds:schemaRef ds:uri="http://purl.org/dc/elements/1.1/"/>
    <ds:schemaRef ds:uri="16dc66bd-df5a-4495-a5c9-5e296f49988a"/>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White Template</Template>
  <TotalTime>3741</TotalTime>
  <Words>5345</Words>
  <Application>Microsoft Office PowerPoint</Application>
  <PresentationFormat>Widescreen</PresentationFormat>
  <Paragraphs>543</Paragraphs>
  <Slides>28</Slides>
  <Notes>28</Notes>
  <HiddenSlides>1</HiddenSlides>
  <MMClips>0</MMClips>
  <ScaleCrop>false</ScaleCrop>
  <HeadingPairs>
    <vt:vector size="4" baseType="variant">
      <vt:variant>
        <vt:lpstr>Theme</vt:lpstr>
      </vt:variant>
      <vt:variant>
        <vt:i4>12</vt:i4>
      </vt:variant>
      <vt:variant>
        <vt:lpstr>Slide Titles</vt:lpstr>
      </vt:variant>
      <vt:variant>
        <vt:i4>28</vt:i4>
      </vt:variant>
    </vt:vector>
  </HeadingPairs>
  <TitlesOfParts>
    <vt:vector size="40" baseType="lpstr">
      <vt:lpstr>White Template</vt:lpstr>
      <vt:lpstr>1_White Template</vt:lpstr>
      <vt:lpstr>Azure PPT Template - 2018</vt:lpstr>
      <vt:lpstr>2_White Template</vt:lpstr>
      <vt:lpstr>9-51027_Microsoft_Ready_Template</vt:lpstr>
      <vt:lpstr>3_White Template</vt:lpstr>
      <vt:lpstr>4_White Template</vt:lpstr>
      <vt:lpstr>5_White Template</vt:lpstr>
      <vt:lpstr>Black Template</vt:lpstr>
      <vt:lpstr>6_White Template</vt:lpstr>
      <vt:lpstr>7_White Template</vt:lpstr>
      <vt:lpstr>9_White Template</vt:lpstr>
      <vt:lpstr>Internal Presenter Notes: What Attendees Should Take Away</vt:lpstr>
      <vt:lpstr>Designing a modern data warehouse solution</vt:lpstr>
      <vt:lpstr>Resources</vt:lpstr>
      <vt:lpstr>Agenda</vt:lpstr>
      <vt:lpstr>Why modern data warehousing?</vt:lpstr>
      <vt:lpstr>PowerPoint Presentation</vt:lpstr>
      <vt:lpstr>Common challenges with on-premises solutions</vt:lpstr>
      <vt:lpstr>Derive real value from your data in the cloud</vt:lpstr>
      <vt:lpstr>Common customer use cases</vt:lpstr>
      <vt:lpstr>Building the modern data warehouse</vt:lpstr>
      <vt:lpstr>Modern data warehouse patterns</vt:lpstr>
      <vt:lpstr>Modern data warehousing patterns</vt:lpstr>
      <vt:lpstr>Ingest and Prep</vt:lpstr>
      <vt:lpstr>Model and Serve</vt:lpstr>
      <vt:lpstr>Visualize</vt:lpstr>
      <vt:lpstr>Advanced Analytics patterns</vt:lpstr>
      <vt:lpstr>The evolving world of Analytics</vt:lpstr>
      <vt:lpstr>Advanced Analytics patterns</vt:lpstr>
      <vt:lpstr>Advanced Analytics patterns</vt:lpstr>
      <vt:lpstr>Real-time analytics patterns</vt:lpstr>
      <vt:lpstr>Real-time analytics patterns</vt:lpstr>
      <vt:lpstr>Demo: Exploring a Modern Data Warehouse</vt:lpstr>
      <vt:lpstr>The evolution of Cloud Scale Analytics</vt:lpstr>
      <vt:lpstr>PowerPoint Presentation</vt:lpstr>
      <vt:lpstr>Azure Synapse Analytics</vt:lpstr>
      <vt:lpstr>/MS Learn alert</vt:lpstr>
      <vt:lpstr>Get Certified</vt:lpstr>
      <vt:lpstr>Designing a modern data warehouse solution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Dandy Weyn</cp:lastModifiedBy>
  <cp:revision>143</cp:revision>
  <dcterms:created xsi:type="dcterms:W3CDTF">2019-08-09T15:41:27Z</dcterms:created>
  <dcterms:modified xsi:type="dcterms:W3CDTF">2020-02-08T18:31:07Z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